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5" r:id="rId3"/>
    <p:sldId id="317" r:id="rId4"/>
    <p:sldId id="318" r:id="rId5"/>
    <p:sldId id="316" r:id="rId6"/>
    <p:sldId id="310" r:id="rId7"/>
    <p:sldId id="311" r:id="rId8"/>
    <p:sldId id="312" r:id="rId9"/>
    <p:sldId id="314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305" r:id="rId18"/>
    <p:sldId id="324" r:id="rId19"/>
    <p:sldId id="325" r:id="rId20"/>
    <p:sldId id="326" r:id="rId21"/>
    <p:sldId id="327" r:id="rId22"/>
    <p:sldId id="328" r:id="rId23"/>
    <p:sldId id="329" r:id="rId24"/>
    <p:sldId id="330" r:id="rId25"/>
    <p:sldId id="331" r:id="rId26"/>
    <p:sldId id="323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000000"/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>
      <p:cViewPr varScale="1">
        <p:scale>
          <a:sx n="56" d="100"/>
          <a:sy n="56" d="100"/>
        </p:scale>
        <p:origin x="136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741A5-A720-4043-95C7-02CAD377F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76FBA-ADDE-469A-8809-3F2004C90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FF9A1-B7B5-4209-A074-010BD3D08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56F21-BB54-404E-8AC7-E04A5ECD3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D6C1D-C0B9-42EE-98A9-6B85E7A8F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939C2-5458-4378-99FF-08C02D9A8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412D4-4A74-4D33-A00A-A93982684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48569-28F5-4DDC-9631-CF384D5AA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3EA4F-3C3D-4432-9D11-CAEC1C266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5739D-9D30-48FC-AB10-F234B2542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4763D-B75B-48AC-BD20-A315121E8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46415-CB2D-4C59-B7F2-82FA82BCC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3E314-E204-4C6B-BE50-D74143C5A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773B56-7500-4190-959B-B814E0ED3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4D175-DC61-41E8-8074-6C7B79B7D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3FB2908E-E644-40D1-9534-6B0BCB010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8.wav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299.wav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0.wav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1.wav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2.wav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3.wa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4.wav" TargetMode="Externa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05.wav" TargetMode="Externa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2-8.wav" TargetMode="External"/><Relationship Id="rId13" Type="http://schemas.openxmlformats.org/officeDocument/2006/relationships/image" Target="../media/image8.png"/><Relationship Id="rId18" Type="http://schemas.openxmlformats.org/officeDocument/2006/relationships/image" Target="../media/image13.png"/><Relationship Id="rId3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.2-3.wav" TargetMode="External"/><Relationship Id="rId7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2-7.wav" TargetMode="External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.2-2.wav" TargetMode="External"/><Relationship Id="rId16" Type="http://schemas.openxmlformats.org/officeDocument/2006/relationships/image" Target="../media/image11.jpeg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.2-1.wav" TargetMode="External"/><Relationship Id="rId6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2-6.wav" TargetMode="External"/><Relationship Id="rId11" Type="http://schemas.openxmlformats.org/officeDocument/2006/relationships/image" Target="../media/image6.png"/><Relationship Id="rId5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2-5.wav" TargetMode="External"/><Relationship Id="rId15" Type="http://schemas.openxmlformats.org/officeDocument/2006/relationships/image" Target="../media/image10.png"/><Relationship Id="rId10" Type="http://schemas.openxmlformats.org/officeDocument/2006/relationships/image" Target="../media/image5.jpeg"/><Relationship Id="rId19" Type="http://schemas.openxmlformats.org/officeDocument/2006/relationships/image" Target="../media/image14.png"/><Relationship Id="rId4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.2-4.wav" TargetMode="Externa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0.jpeg"/><Relationship Id="rId3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3-3.wav" TargetMode="External"/><Relationship Id="rId7" Type="http://schemas.openxmlformats.org/officeDocument/2006/relationships/image" Target="../media/image16.png"/><Relationship Id="rId12" Type="http://schemas.openxmlformats.org/officeDocument/2006/relationships/image" Target="http://sabkl1.narod.ru/pdd/clip0023.gif" TargetMode="Externa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3-2.wav" TargetMode="Externa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3-1.wav" TargetMode="External"/><Relationship Id="rId6" Type="http://schemas.openxmlformats.org/officeDocument/2006/relationships/image" Target="../media/image15.jpeg"/><Relationship Id="rId11" Type="http://schemas.openxmlformats.org/officeDocument/2006/relationships/image" Target="../media/image19.png"/><Relationship Id="rId5" Type="http://schemas.openxmlformats.org/officeDocument/2006/relationships/slideLayout" Target="../slideLayouts/slideLayout7.xml"/><Relationship Id="rId10" Type="http://schemas.openxmlformats.org/officeDocument/2006/relationships/image" Target="http://sabkl1.narod.ru/pdd/clip0022.gif" TargetMode="External"/><Relationship Id="rId4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3-4.wav" TargetMode="External"/><Relationship Id="rId9" Type="http://schemas.openxmlformats.org/officeDocument/2006/relationships/image" Target="../media/image18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http://sabkl1.narod.ru/pdd/zn6_6.gif" TargetMode="External"/><Relationship Id="rId18" Type="http://schemas.openxmlformats.org/officeDocument/2006/relationships/image" Target="../media/image27.jpeg"/><Relationship Id="rId3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3.wav" TargetMode="External"/><Relationship Id="rId7" Type="http://schemas.openxmlformats.org/officeDocument/2006/relationships/image" Target="../media/image21.jpeg"/><Relationship Id="rId12" Type="http://schemas.openxmlformats.org/officeDocument/2006/relationships/image" Target="../media/image24.png"/><Relationship Id="rId17" Type="http://schemas.openxmlformats.org/officeDocument/2006/relationships/image" Target="http://sabkl1.narod.ru/pdd/clip0030.jpg" TargetMode="Externa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2.wav" TargetMode="External"/><Relationship Id="rId16" Type="http://schemas.openxmlformats.org/officeDocument/2006/relationships/image" Target="../media/image26.jpeg"/><Relationship Id="rId20" Type="http://schemas.openxmlformats.org/officeDocument/2006/relationships/image" Target="../media/image14.png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1.wav" TargetMode="External"/><Relationship Id="rId6" Type="http://schemas.openxmlformats.org/officeDocument/2006/relationships/slideLayout" Target="../slideLayouts/slideLayout7.xml"/><Relationship Id="rId11" Type="http://schemas.openxmlformats.org/officeDocument/2006/relationships/image" Target="http://sabkl1.narod.ru/pdd/zn6_2.gif" TargetMode="External"/><Relationship Id="rId5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5.wav" TargetMode="External"/><Relationship Id="rId15" Type="http://schemas.openxmlformats.org/officeDocument/2006/relationships/image" Target="http://sabkl1.narod.ru/pdd/zn6_7.gif" TargetMode="External"/><Relationship Id="rId10" Type="http://schemas.openxmlformats.org/officeDocument/2006/relationships/image" Target="../media/image23.png"/><Relationship Id="rId19" Type="http://schemas.openxmlformats.org/officeDocument/2006/relationships/image" Target="http://sabkl1.narod.ru/pdd/clip0035.jpg" TargetMode="External"/><Relationship Id="rId4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4-4.wav" TargetMode="External"/><Relationship Id="rId9" Type="http://schemas.openxmlformats.org/officeDocument/2006/relationships/image" Target="http://sabkl1.narod.ru/pdd/zn6_1.gif" TargetMode="External"/><Relationship Id="rId1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5-3.wav" TargetMode="External"/><Relationship Id="rId2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5-2.wav" TargetMode="Externa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3;5-1.wa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28.jpeg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11.wav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12-0.wav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H:\&#1080;&#1075;&#1088;&#1072;-&#1087;&#1088;&#1077;&#1079;&#1077;&#1085;&#1090;&#1072;&#1094;&#1080;&#1103;\&#1055;&#1044;&#1044;\&#1089;&#1088;&#1077;&#1076;&#1085;&#1103;&#1103;%20&#1096;&#1082;&#1086;&#1083;&#1072;\&#1089;&#1088;&#1077;&#1076;&#1085;&#1103;&#1103;%20&#1096;&#1082;&#1086;&#1083;&#1072;%205,6,7314-0.wav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88913"/>
            <a:ext cx="7772400" cy="1470025"/>
          </a:xfrm>
        </p:spPr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95288" y="3644900"/>
            <a:ext cx="8424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87338" y="152400"/>
            <a:ext cx="853281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chemeClr val="tx2"/>
                </a:solidFill>
                <a:latin typeface="Times New Roman" pitchFamily="18" charset="0"/>
              </a:rPr>
              <a:t>БЕЗОПАСНОСТЬ И ПРАВИЛА ДОРОЖНОГО ДВИЖЕНИЯ</a:t>
            </a:r>
          </a:p>
          <a:p>
            <a:pPr algn="ctr"/>
            <a:endParaRPr lang="ru-RU" sz="3200" dirty="0">
              <a:latin typeface="Times New Roman" pitchFamily="18" charset="0"/>
            </a:endParaRPr>
          </a:p>
        </p:txBody>
      </p:sp>
      <p:pic>
        <p:nvPicPr>
          <p:cNvPr id="2055" name="Picture 7" descr="004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346" y="1724290"/>
            <a:ext cx="3200400" cy="2057400"/>
          </a:xfrm>
          <a:prstGeom prst="rect">
            <a:avLst/>
          </a:prstGeom>
          <a:noFill/>
        </p:spPr>
      </p:pic>
      <p:pic>
        <p:nvPicPr>
          <p:cNvPr id="2057" name="Picture 9" descr="clip0023"/>
          <p:cNvPicPr>
            <a:picLocks noChangeAspect="1" noChangeArrowheads="1"/>
          </p:cNvPicPr>
          <p:nvPr/>
        </p:nvPicPr>
        <p:blipFill>
          <a:blip r:embed="rId4" cstate="print"/>
          <a:srcRect r="8333" b="8333"/>
          <a:stretch>
            <a:fillRect/>
          </a:stretch>
        </p:blipFill>
        <p:spPr bwMode="auto">
          <a:xfrm>
            <a:off x="5471848" y="1968500"/>
            <a:ext cx="1676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5"/>
          <p:cNvPicPr>
            <a:picLocks noChangeAspect="1" noChangeArrowheads="1"/>
          </p:cNvPicPr>
          <p:nvPr/>
        </p:nvPicPr>
        <p:blipFill>
          <a:blip r:embed="rId5" cstate="print"/>
          <a:srcRect r="26471" b="14073"/>
          <a:stretch>
            <a:fillRect/>
          </a:stretch>
        </p:blipFill>
        <p:spPr bwMode="auto">
          <a:xfrm>
            <a:off x="2514600" y="3918479"/>
            <a:ext cx="3810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Троганье с места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 descr="Букет"/>
          <p:cNvSpPr>
            <a:spLocks noChangeArrowheads="1"/>
          </p:cNvSpPr>
          <p:nvPr/>
        </p:nvSpPr>
        <p:spPr bwMode="auto">
          <a:xfrm>
            <a:off x="381000" y="228600"/>
            <a:ext cx="8351838" cy="701675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000" b="1"/>
              <a:t>ПРЕЖДЕ ЧЕМ ПЕРЕЙТИ ДОРОГУ - УБЕДИСЬ В БЕЗОПАСНОСТИ!</a:t>
            </a:r>
            <a:br>
              <a:rPr lang="ru-RU" sz="2000" b="1"/>
            </a:br>
            <a:endParaRPr lang="ru-RU" sz="2000" b="1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743200" y="990600"/>
            <a:ext cx="3992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b="1"/>
              <a:t>Типичные дорожные "ловушки". 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533400" y="1419225"/>
            <a:ext cx="7924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1. Главная опасность - стоящая машина!</a:t>
            </a:r>
            <a:r>
              <a:rPr lang="ru-RU" sz="2000">
                <a:solidFill>
                  <a:srgbClr val="FF3300"/>
                </a:solidFill>
              </a:rPr>
              <a:t/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/>
              <a:t>Стоящая машина опасна: она может закрывать собой другой автомобиль, который движется с большой скоростью, мешает вовремя заметить опасность. Нельзя выходить на дорогу из-за стоящих машин. В крайнем случае, нужно осторожно выглянуть из-за стоящего автомобиля, убедиться, что опасность не угрожает и только тогда переходить дорогу.</a:t>
            </a:r>
          </a:p>
        </p:txBody>
      </p:sp>
      <p:pic>
        <p:nvPicPr>
          <p:cNvPr id="41992" name="Picture 8" descr="dety_07-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810000"/>
            <a:ext cx="6858000" cy="2743200"/>
          </a:xfrm>
          <a:prstGeom prst="rect">
            <a:avLst/>
          </a:prstGeom>
          <a:noFill/>
        </p:spPr>
      </p:pic>
      <p:pic>
        <p:nvPicPr>
          <p:cNvPr id="41993" name="средняя школа 5,6,7298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9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04800" y="504825"/>
            <a:ext cx="8305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2. Не обходите стоящий автобус ни спереди, ни сзади!</a:t>
            </a:r>
            <a:r>
              <a:rPr lang="ru-RU" sz="2000">
                <a:solidFill>
                  <a:srgbClr val="FF3300"/>
                </a:solidFill>
              </a:rPr>
              <a:t/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/>
              <a:t>Стоящий автобус закрывает собою участок дороги, по которому в тот момент, когда вы решили ее перейти, может проезжать автомобиль. Кроме того, люди около остановки обычно спешат и забывают о безопасности. От остановки надо двигаться в сторону ближайшего пешеходного перехода.</a:t>
            </a:r>
          </a:p>
        </p:txBody>
      </p:sp>
      <p:pic>
        <p:nvPicPr>
          <p:cNvPr id="43013" name="Picture 5" descr="dety_03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048000"/>
            <a:ext cx="4191000" cy="2590800"/>
          </a:xfrm>
          <a:prstGeom prst="rect">
            <a:avLst/>
          </a:prstGeom>
          <a:noFill/>
        </p:spPr>
      </p:pic>
      <p:pic>
        <p:nvPicPr>
          <p:cNvPr id="43014" name="Picture 6" descr="dety_03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048000"/>
            <a:ext cx="4038600" cy="2590800"/>
          </a:xfrm>
          <a:prstGeom prst="rect">
            <a:avLst/>
          </a:prstGeom>
          <a:noFill/>
        </p:spPr>
      </p:pic>
      <p:pic>
        <p:nvPicPr>
          <p:cNvPr id="43015" name="средняя школа 5,6,7299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0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81000" y="946150"/>
            <a:ext cx="8534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3. Умейте предвидеть скрытую опасность!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Из-за стоящего автомобиля, дома, забора, кустов и др. может неожиданно выехать машина. Для перехода дороги нужно выбрать </a:t>
            </a:r>
          </a:p>
          <a:p>
            <a:pPr algn="ctr" eaLnBrk="0" hangingPunct="0"/>
            <a:r>
              <a:rPr lang="ru-RU" sz="2000"/>
              <a:t>такое место, где дорога просматривается в оба направления. В крайнем случае, можно осторожно выглянуть из-за помехи, убедиться, что опасности нет, и только тогда переходить дорогу.</a:t>
            </a:r>
          </a:p>
        </p:txBody>
      </p:sp>
      <p:pic>
        <p:nvPicPr>
          <p:cNvPr id="44038" name="Picture 6" descr="c2609"/>
          <p:cNvPicPr>
            <a:picLocks noChangeAspect="1" noChangeArrowheads="1"/>
          </p:cNvPicPr>
          <p:nvPr/>
        </p:nvPicPr>
        <p:blipFill>
          <a:blip r:embed="rId3" cstate="print"/>
          <a:srcRect l="7983" t="11940" r="10579" b="65265"/>
          <a:stretch>
            <a:fillRect/>
          </a:stretch>
        </p:blipFill>
        <p:spPr bwMode="auto">
          <a:xfrm>
            <a:off x="762000" y="3429000"/>
            <a:ext cx="3810000" cy="2514600"/>
          </a:xfrm>
          <a:prstGeom prst="rect">
            <a:avLst/>
          </a:prstGeom>
          <a:noFill/>
        </p:spPr>
      </p:pic>
      <p:pic>
        <p:nvPicPr>
          <p:cNvPr id="44039" name="Picture 7" descr="c2601"/>
          <p:cNvPicPr>
            <a:picLocks noChangeAspect="1" noChangeArrowheads="1"/>
          </p:cNvPicPr>
          <p:nvPr/>
        </p:nvPicPr>
        <p:blipFill>
          <a:blip r:embed="rId4" cstate="print"/>
          <a:srcRect l="54291" t="10855" r="8983" b="72862"/>
          <a:stretch>
            <a:fillRect/>
          </a:stretch>
        </p:blipFill>
        <p:spPr bwMode="auto">
          <a:xfrm>
            <a:off x="4876800" y="3429000"/>
            <a:ext cx="3810000" cy="2514600"/>
          </a:xfrm>
          <a:prstGeom prst="rect">
            <a:avLst/>
          </a:prstGeom>
          <a:noFill/>
        </p:spPr>
      </p:pic>
      <p:pic>
        <p:nvPicPr>
          <p:cNvPr id="44040" name="средняя школа 5,6,730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40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04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228600" y="838200"/>
            <a:ext cx="8610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4. Машина приближается медленно, и все же надо пропустить ее.</a:t>
            </a:r>
            <a:r>
              <a:rPr lang="ru-RU" sz="2000"/>
              <a:t/>
            </a:r>
            <a:br>
              <a:rPr lang="ru-RU" sz="2000"/>
            </a:br>
            <a:endParaRPr lang="ru-RU" sz="2000"/>
          </a:p>
          <a:p>
            <a:pPr algn="ctr" eaLnBrk="0" hangingPunct="0"/>
            <a:r>
              <a:rPr lang="ru-RU" sz="2000"/>
              <a:t>Медленно движущаяся машина может скрывать за собой автомобиль, идущий на большой скорости. Пешеход часто </a:t>
            </a:r>
          </a:p>
          <a:p>
            <a:pPr algn="ctr" eaLnBrk="0" hangingPunct="0"/>
            <a:r>
              <a:rPr lang="ru-RU" sz="2000"/>
              <a:t>не подозревает, что за одной машиной может быть скрыта другая.</a:t>
            </a:r>
          </a:p>
        </p:txBody>
      </p:sp>
      <p:pic>
        <p:nvPicPr>
          <p:cNvPr id="45061" name="Picture 5" descr="dety_02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667000"/>
            <a:ext cx="7467600" cy="3733800"/>
          </a:xfrm>
          <a:prstGeom prst="rect">
            <a:avLst/>
          </a:prstGeom>
          <a:noFill/>
        </p:spPr>
      </p:pic>
      <p:pic>
        <p:nvPicPr>
          <p:cNvPr id="45062" name="средняя школа 5,6,730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50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506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304800" y="687388"/>
            <a:ext cx="8458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5. И у светофора можно встретить опасность.</a:t>
            </a:r>
            <a:r>
              <a:rPr lang="ru-RU" sz="2000">
                <a:solidFill>
                  <a:srgbClr val="FF3300"/>
                </a:solidFill>
              </a:rPr>
              <a:t/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/>
              <a:t>Сегодня на дорогах города мы постоянно сталкиваемся с тем, что водители автомобилей нарушают Правила дорожного движения: мчатся на высокой скорости, игнорируя сигналы светофора и знаки перехода. Поэтому недостаточно ориентироваться</a:t>
            </a:r>
          </a:p>
          <a:p>
            <a:pPr algn="ctr" eaLnBrk="0" hangingPunct="0"/>
            <a:r>
              <a:rPr lang="ru-RU" sz="2000"/>
              <a:t> на зеленый сигнал светофора, необходимо убедиться, что опасность не угрожает. Пешеходы  часто рассуждают так: "Машины еще стоят, водители меня видят и пропустят". Они ошибаются.</a:t>
            </a:r>
          </a:p>
        </p:txBody>
      </p:sp>
      <p:pic>
        <p:nvPicPr>
          <p:cNvPr id="46085" name="Picture 5" descr="dety_04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352800"/>
            <a:ext cx="4191000" cy="2895600"/>
          </a:xfrm>
          <a:prstGeom prst="rect">
            <a:avLst/>
          </a:prstGeom>
          <a:noFill/>
        </p:spPr>
      </p:pic>
      <p:pic>
        <p:nvPicPr>
          <p:cNvPr id="46086" name="Picture 6" descr="dety_04-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352800"/>
            <a:ext cx="4191000" cy="2895600"/>
          </a:xfrm>
          <a:prstGeom prst="rect">
            <a:avLst/>
          </a:prstGeom>
          <a:noFill/>
        </p:spPr>
      </p:pic>
      <p:pic>
        <p:nvPicPr>
          <p:cNvPr id="46087" name="средняя школа 5,6,7302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0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08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381000" y="366713"/>
            <a:ext cx="8305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6. "Пустынную" улицу дети часто перебегают неглядя</a:t>
            </a:r>
            <a:r>
              <a:rPr lang="ru-RU" sz="2000" b="1"/>
              <a:t>.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На улице, где машины появляются редко дети, выбегают  на дорогу предварительно ее не осмотрев, и попадают под машину. Выработайте привычку всегда перед выходом на дорогу остановиться, оглядеться, прислушаться - и только тогда переходить улицу.</a:t>
            </a:r>
          </a:p>
        </p:txBody>
      </p:sp>
      <p:pic>
        <p:nvPicPr>
          <p:cNvPr id="47109" name="Picture 5" descr="dety_01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2209800"/>
            <a:ext cx="4800600" cy="2209800"/>
          </a:xfrm>
          <a:prstGeom prst="rect">
            <a:avLst/>
          </a:prstGeom>
          <a:noFill/>
        </p:spPr>
      </p:pic>
      <p:pic>
        <p:nvPicPr>
          <p:cNvPr id="47110" name="Picture 6" descr="dety_01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72000"/>
            <a:ext cx="4191000" cy="2286000"/>
          </a:xfrm>
          <a:prstGeom prst="rect">
            <a:avLst/>
          </a:prstGeom>
          <a:noFill/>
        </p:spPr>
      </p:pic>
      <p:pic>
        <p:nvPicPr>
          <p:cNvPr id="47111" name="Picture 7" descr="dety_03-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572000"/>
            <a:ext cx="4191000" cy="2286000"/>
          </a:xfrm>
          <a:prstGeom prst="rect">
            <a:avLst/>
          </a:prstGeom>
          <a:noFill/>
        </p:spPr>
      </p:pic>
      <p:pic>
        <p:nvPicPr>
          <p:cNvPr id="47112" name="средняя школа 5,6,7303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71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11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304800" y="381000"/>
            <a:ext cx="84582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>
                <a:solidFill>
                  <a:srgbClr val="FF3300"/>
                </a:solidFill>
              </a:rPr>
              <a:t>7. Стоя на осевой линии, помните: сзади может оказаться машина!</a:t>
            </a:r>
            <a:br>
              <a:rPr lang="ru-RU" sz="2000">
                <a:solidFill>
                  <a:srgbClr val="FF3300"/>
                </a:solidFill>
              </a:rPr>
            </a:br>
            <a:r>
              <a:rPr lang="ru-RU" sz="2000"/>
              <a:t>Дойдя до осевой линии и остановившись, пешеходы обычно следят только за машинами, двигающимися с правой стороны, и забывают об автомобилях проезжающих у них за спиной. Испугавшись, человек может сделать шаг назад - прямо под колеса машины. Если пришлось остановиться на середине дороги, надо быть предельно внимательным, не делать ни одного движения, не убедившись в безопасности.</a:t>
            </a:r>
          </a:p>
        </p:txBody>
      </p:sp>
      <p:pic>
        <p:nvPicPr>
          <p:cNvPr id="48134" name="Picture 6" descr="dety_06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200400"/>
            <a:ext cx="6477000" cy="3352800"/>
          </a:xfrm>
          <a:prstGeom prst="rect">
            <a:avLst/>
          </a:prstGeom>
          <a:noFill/>
        </p:spPr>
      </p:pic>
      <p:pic>
        <p:nvPicPr>
          <p:cNvPr id="48135" name="средняя школа 5,6,7304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8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813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381000" y="457200"/>
            <a:ext cx="83851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FF3300"/>
                </a:solidFill>
              </a:rPr>
              <a:t>8. Арки и выезды из дворов – места скрытой опасности!</a:t>
            </a:r>
            <a:r>
              <a:rPr lang="ru-RU" sz="2000"/>
              <a:t/>
            </a:r>
            <a:br>
              <a:rPr lang="ru-RU" sz="2000"/>
            </a:br>
            <a:r>
              <a:rPr lang="ru-RU" sz="2000"/>
              <a:t>В крупных городах местом повышенной опасности </a:t>
            </a:r>
          </a:p>
          <a:p>
            <a:pPr algn="ctr" eaLnBrk="0" hangingPunct="0"/>
            <a:r>
              <a:rPr lang="ru-RU" sz="2000"/>
              <a:t>являются арки, через которые  из дворов на проезжую часть </a:t>
            </a:r>
          </a:p>
          <a:p>
            <a:pPr algn="ctr" eaLnBrk="0" hangingPunct="0"/>
            <a:r>
              <a:rPr lang="ru-RU" sz="2000"/>
              <a:t>выезжают машины. </a:t>
            </a:r>
          </a:p>
        </p:txBody>
      </p:sp>
      <p:pic>
        <p:nvPicPr>
          <p:cNvPr id="4916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905000"/>
            <a:ext cx="5334000" cy="394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161" name="средняя школа 5,6,7305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91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9161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http://s60.radikal.ru/i169/0905/41/645e8e116ec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0"/>
            <a:ext cx="6096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429264"/>
            <a:ext cx="9144000" cy="1285908"/>
          </a:xfrm>
        </p:spPr>
        <p:txBody>
          <a:bodyPr rtlCol="0"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Правила</a:t>
            </a:r>
            <a:r>
              <a:rPr lang="en-US" sz="4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4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дорожного</a:t>
            </a:r>
            <a:r>
              <a:rPr lang="en-US" sz="4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4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движения </a:t>
            </a:r>
            <a:br>
              <a:rPr lang="ru-RU" sz="4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для</a:t>
            </a:r>
            <a:r>
              <a:rPr lang="en-US" sz="4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  </a:t>
            </a:r>
            <a:r>
              <a:rPr lang="ru-RU" sz="40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велосипедистов</a:t>
            </a:r>
          </a:p>
        </p:txBody>
      </p:sp>
    </p:spTree>
    <p:extLst>
      <p:ext uri="{BB962C8B-B14F-4D97-AF65-F5344CB8AC3E}">
        <p14:creationId xmlns:p14="http://schemas.microsoft.com/office/powerpoint/2010/main" val="250023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idx="1"/>
          </p:nvPr>
        </p:nvSpPr>
        <p:spPr>
          <a:xfrm>
            <a:off x="357188" y="2428875"/>
            <a:ext cx="8286750" cy="4143375"/>
          </a:xfrm>
        </p:spPr>
        <p:txBody>
          <a:bodyPr/>
          <a:lstStyle/>
          <a:p>
            <a:pPr algn="just" eaLnBrk="1" hangingPunct="1">
              <a:buFont typeface="Arial" pitchFamily="34" charset="0"/>
              <a:buNone/>
            </a:pPr>
            <a:r>
              <a:rPr lang="en-US" b="1" smtClean="0"/>
              <a:t>    </a:t>
            </a:r>
            <a:r>
              <a:rPr lang="ru-RU" b="1" smtClean="0"/>
              <a:t>Давайте, не будем забывать о том, что велосипед – это тоже транспортное средство.</a:t>
            </a:r>
            <a:endParaRPr lang="ru-RU" smtClean="0"/>
          </a:p>
          <a:p>
            <a:pPr algn="just" eaLnBrk="1" hangingPunct="1">
              <a:buFont typeface="Arial" pitchFamily="34" charset="0"/>
              <a:buNone/>
            </a:pPr>
            <a:r>
              <a:rPr lang="en-US" smtClean="0"/>
              <a:t>    </a:t>
            </a:r>
            <a:r>
              <a:rPr lang="ru-RU" smtClean="0"/>
              <a:t>А это значит, что правилами дорожного движения оговорено, что минимальный возраст для управления на общественных дорогах велосипедом должен составлять 14 полных лет.</a:t>
            </a:r>
          </a:p>
          <a:p>
            <a:pPr eaLnBrk="1" hangingPunct="1"/>
            <a:endParaRPr lang="ru-RU" smtClean="0"/>
          </a:p>
        </p:txBody>
      </p:sp>
      <p:pic>
        <p:nvPicPr>
          <p:cNvPr id="3075" name="Рисунок 79" descr="http://www.igra-anekdot.ru/ris/velosiped/velosiped-0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642938"/>
            <a:ext cx="17478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Рисунок 85" descr="http://www.igra-anekdot.ru/ris/velosiped/velosiped-00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642938"/>
            <a:ext cx="16764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154" descr="http://www.igra-anekdot.ru/ris/velosiped/velosiped-00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13" y="642938"/>
            <a:ext cx="221456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8615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1" name="Picture 5" descr="c2005-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09950" y="0"/>
            <a:ext cx="5734050" cy="7086600"/>
          </a:xfrm>
          <a:prstGeom prst="rect">
            <a:avLst/>
          </a:prstGeom>
          <a:noFill/>
        </p:spPr>
      </p:pic>
      <p:sp>
        <p:nvSpPr>
          <p:cNvPr id="60428" name="Oval 12"/>
          <p:cNvSpPr>
            <a:spLocks noChangeArrowheads="1"/>
          </p:cNvSpPr>
          <p:nvPr/>
        </p:nvSpPr>
        <p:spPr bwMode="auto">
          <a:xfrm>
            <a:off x="5257800" y="2743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29" name="Picture 13" descr="zn1_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00" y="685800"/>
            <a:ext cx="1143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0" name="Picture 14" descr="zn1_2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28800" y="685800"/>
            <a:ext cx="11430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31" name="Oval 15"/>
          <p:cNvSpPr>
            <a:spLocks noChangeArrowheads="1"/>
          </p:cNvSpPr>
          <p:nvPr/>
        </p:nvSpPr>
        <p:spPr bwMode="auto">
          <a:xfrm>
            <a:off x="4038600" y="13716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32" name="Picture 16" descr="zn1_2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4800" y="2209800"/>
            <a:ext cx="11430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33" name="Oval 17"/>
          <p:cNvSpPr>
            <a:spLocks noChangeArrowheads="1"/>
          </p:cNvSpPr>
          <p:nvPr/>
        </p:nvSpPr>
        <p:spPr bwMode="auto">
          <a:xfrm>
            <a:off x="7086600" y="2743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34" name="Picture 18" descr="zn1_30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28800" y="2209800"/>
            <a:ext cx="1143000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35" name="Oval 19"/>
          <p:cNvSpPr>
            <a:spLocks noChangeArrowheads="1"/>
          </p:cNvSpPr>
          <p:nvPr/>
        </p:nvSpPr>
        <p:spPr bwMode="auto">
          <a:xfrm>
            <a:off x="4648200" y="32004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36" name="Text Box 20"/>
          <p:cNvSpPr txBox="1">
            <a:spLocks noChangeArrowheads="1"/>
          </p:cNvSpPr>
          <p:nvPr/>
        </p:nvSpPr>
        <p:spPr bwMode="auto">
          <a:xfrm>
            <a:off x="457200" y="388620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Запрещающие знаки:</a:t>
            </a:r>
          </a:p>
        </p:txBody>
      </p:sp>
      <p:sp>
        <p:nvSpPr>
          <p:cNvPr id="60437" name="Text Box 21"/>
          <p:cNvSpPr txBox="1">
            <a:spLocks noChangeArrowheads="1"/>
          </p:cNvSpPr>
          <p:nvPr/>
        </p:nvSpPr>
        <p:spPr bwMode="auto">
          <a:xfrm>
            <a:off x="533400" y="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Предупреждающие знаки:</a:t>
            </a:r>
          </a:p>
        </p:txBody>
      </p:sp>
      <p:sp>
        <p:nvSpPr>
          <p:cNvPr id="60438" name="Oval 22"/>
          <p:cNvSpPr>
            <a:spLocks noChangeArrowheads="1"/>
          </p:cNvSpPr>
          <p:nvPr/>
        </p:nvSpPr>
        <p:spPr bwMode="auto">
          <a:xfrm>
            <a:off x="8382000" y="58674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39" name="Picture 23" descr="zn3_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81000" y="4267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3" name="Picture 7" descr="c2005-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429000" y="0"/>
            <a:ext cx="5715000" cy="7086600"/>
          </a:xfrm>
          <a:prstGeom prst="rect">
            <a:avLst/>
          </a:prstGeom>
          <a:noFill/>
        </p:spPr>
      </p:pic>
      <p:sp>
        <p:nvSpPr>
          <p:cNvPr id="60440" name="Oval 24"/>
          <p:cNvSpPr>
            <a:spLocks noChangeArrowheads="1"/>
          </p:cNvSpPr>
          <p:nvPr/>
        </p:nvSpPr>
        <p:spPr bwMode="auto">
          <a:xfrm>
            <a:off x="3429000" y="7620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41" name="Picture 25" descr="zn3_10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057400" y="4343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42" name="Picture 26" descr="zn3_17_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28600" y="56388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43" name="Oval 27"/>
          <p:cNvSpPr>
            <a:spLocks noChangeArrowheads="1"/>
          </p:cNvSpPr>
          <p:nvPr/>
        </p:nvSpPr>
        <p:spPr bwMode="auto">
          <a:xfrm>
            <a:off x="3429000" y="13716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44" name="Text Box 28"/>
          <p:cNvSpPr txBox="1">
            <a:spLocks noChangeArrowheads="1"/>
          </p:cNvSpPr>
          <p:nvPr/>
        </p:nvSpPr>
        <p:spPr bwMode="auto">
          <a:xfrm>
            <a:off x="0" y="1676400"/>
            <a:ext cx="1447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Железнодорожный переезд </a:t>
            </a:r>
            <a:br>
              <a:rPr lang="ru-RU" sz="1000"/>
            </a:br>
            <a:r>
              <a:rPr lang="ru-RU" sz="1000"/>
              <a:t>без шлагбаума </a:t>
            </a:r>
          </a:p>
        </p:txBody>
      </p:sp>
      <p:sp>
        <p:nvSpPr>
          <p:cNvPr id="60445" name="Text Box 29"/>
          <p:cNvSpPr txBox="1">
            <a:spLocks noChangeArrowheads="1"/>
          </p:cNvSpPr>
          <p:nvPr/>
        </p:nvSpPr>
        <p:spPr bwMode="auto">
          <a:xfrm>
            <a:off x="1828800" y="1676400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"Дорожные работы" </a:t>
            </a:r>
          </a:p>
        </p:txBody>
      </p:sp>
      <p:sp>
        <p:nvSpPr>
          <p:cNvPr id="60446" name="Text Box 30"/>
          <p:cNvSpPr txBox="1">
            <a:spLocks noChangeArrowheads="1"/>
          </p:cNvSpPr>
          <p:nvPr/>
        </p:nvSpPr>
        <p:spPr bwMode="auto">
          <a:xfrm>
            <a:off x="-228600" y="3124200"/>
            <a:ext cx="22098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"Падение камней" </a:t>
            </a:r>
            <a:br>
              <a:rPr lang="ru-RU" sz="1000"/>
            </a:br>
            <a:r>
              <a:rPr lang="ru-RU" sz="1000"/>
              <a:t>Участок дороги, на котором возможны </a:t>
            </a:r>
            <a:br>
              <a:rPr lang="ru-RU" sz="1000"/>
            </a:br>
            <a:r>
              <a:rPr lang="ru-RU" sz="1000"/>
              <a:t>обвалы, оползни, падение камней. </a:t>
            </a:r>
          </a:p>
        </p:txBody>
      </p:sp>
      <p:sp>
        <p:nvSpPr>
          <p:cNvPr id="60447" name="Text Box 31"/>
          <p:cNvSpPr txBox="1">
            <a:spLocks noChangeArrowheads="1"/>
          </p:cNvSpPr>
          <p:nvPr/>
        </p:nvSpPr>
        <p:spPr bwMode="auto">
          <a:xfrm>
            <a:off x="1600200" y="3048000"/>
            <a:ext cx="2514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"Прочие опасности" </a:t>
            </a:r>
            <a:br>
              <a:rPr lang="ru-RU" sz="1000"/>
            </a:br>
            <a:r>
              <a:rPr lang="ru-RU" sz="1000"/>
              <a:t>Участок дороги, на котором имеются опасности, </a:t>
            </a:r>
            <a:br>
              <a:rPr lang="ru-RU" sz="1000"/>
            </a:br>
            <a:r>
              <a:rPr lang="ru-RU" sz="1000"/>
              <a:t>не предусмотренные другими </a:t>
            </a:r>
            <a:br>
              <a:rPr lang="ru-RU" sz="1000"/>
            </a:br>
            <a:r>
              <a:rPr lang="ru-RU" sz="1000"/>
              <a:t>предупреждающими знаками. </a:t>
            </a:r>
          </a:p>
        </p:txBody>
      </p:sp>
      <p:sp>
        <p:nvSpPr>
          <p:cNvPr id="60448" name="Text Box 32"/>
          <p:cNvSpPr txBox="1">
            <a:spLocks noChangeArrowheads="1"/>
          </p:cNvSpPr>
          <p:nvPr/>
        </p:nvSpPr>
        <p:spPr bwMode="auto">
          <a:xfrm>
            <a:off x="-228600" y="5334000"/>
            <a:ext cx="2286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"Движение на велосипедах запрещено" </a:t>
            </a:r>
            <a:br>
              <a:rPr lang="ru-RU" sz="1000"/>
            </a:br>
            <a:r>
              <a:rPr lang="ru-RU" sz="1000"/>
              <a:t/>
            </a:r>
            <a:br>
              <a:rPr lang="ru-RU" sz="1000"/>
            </a:br>
            <a:endParaRPr lang="ru-RU" sz="1000"/>
          </a:p>
        </p:txBody>
      </p:sp>
      <p:sp>
        <p:nvSpPr>
          <p:cNvPr id="60449" name="Text Box 33"/>
          <p:cNvSpPr txBox="1">
            <a:spLocks noChangeArrowheads="1"/>
          </p:cNvSpPr>
          <p:nvPr/>
        </p:nvSpPr>
        <p:spPr bwMode="auto">
          <a:xfrm>
            <a:off x="1524000" y="5334000"/>
            <a:ext cx="2286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"Движение пешеходов </a:t>
            </a:r>
          </a:p>
          <a:p>
            <a:pPr algn="ctr">
              <a:spcBef>
                <a:spcPct val="50000"/>
              </a:spcBef>
            </a:pPr>
            <a:r>
              <a:rPr lang="ru-RU" sz="1000"/>
              <a:t>запрещено" </a:t>
            </a:r>
          </a:p>
        </p:txBody>
      </p:sp>
      <p:sp>
        <p:nvSpPr>
          <p:cNvPr id="60450" name="Text Box 34"/>
          <p:cNvSpPr txBox="1">
            <a:spLocks noChangeArrowheads="1"/>
          </p:cNvSpPr>
          <p:nvPr/>
        </p:nvSpPr>
        <p:spPr bwMode="auto">
          <a:xfrm>
            <a:off x="1295400" y="5791200"/>
            <a:ext cx="29718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/>
              <a:t>"Опасность" </a:t>
            </a:r>
            <a:br>
              <a:rPr lang="ru-RU" sz="1000"/>
            </a:br>
            <a:r>
              <a:rPr lang="ru-RU" sz="1000"/>
              <a:t>Запрещается дальнейшее движение всех без </a:t>
            </a:r>
            <a:br>
              <a:rPr lang="ru-RU" sz="1000"/>
            </a:br>
            <a:r>
              <a:rPr lang="ru-RU" sz="1000"/>
              <a:t>исключения транспортных средств в связи с </a:t>
            </a:r>
            <a:br>
              <a:rPr lang="ru-RU" sz="1000"/>
            </a:br>
            <a:r>
              <a:rPr lang="ru-RU" sz="1000"/>
              <a:t>дорожно-транспортным происшествием, </a:t>
            </a:r>
            <a:br>
              <a:rPr lang="ru-RU" sz="1000"/>
            </a:br>
            <a:r>
              <a:rPr lang="ru-RU" sz="1000"/>
              <a:t>аварией, пожаром или другой опасностью. </a:t>
            </a:r>
          </a:p>
        </p:txBody>
      </p:sp>
      <p:pic>
        <p:nvPicPr>
          <p:cNvPr id="60451" name="сл.2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5052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2" name="сл.2-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2672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3" name="сл.2-3.wav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8768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4" name="сл.2-4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4102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5" name="сл2-5.wav">
            <a:hlinkClick r:id="" action="ppaction://media"/>
          </p:cNvPr>
          <p:cNvPicPr>
            <a:picLocks noRot="1" noChangeAspect="1" noChangeArrowheads="1"/>
          </p:cNvPicPr>
          <p:nvPr>
            <a:audioFile r:link="rId5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8674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6" name="сл2-6.wav">
            <a:hlinkClick r:id="" action="ppaction://media"/>
          </p:cNvPr>
          <p:cNvPicPr>
            <a:picLocks noRot="1" noChangeAspect="1" noChangeArrowheads="1"/>
          </p:cNvPicPr>
          <p:nvPr>
            <a:audioFile r:link="rId6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3246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7" name="сл2-7.wav">
            <a:hlinkClick r:id="" action="ppaction://media"/>
          </p:cNvPr>
          <p:cNvPicPr>
            <a:picLocks noRot="1" noChangeAspect="1" noChangeArrowheads="1"/>
          </p:cNvPicPr>
          <p:nvPr>
            <a:audioFile r:link="rId7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705600" y="6553200"/>
            <a:ext cx="304800" cy="304800"/>
          </a:xfrm>
          <a:prstGeom prst="rect">
            <a:avLst/>
          </a:prstGeom>
          <a:noFill/>
        </p:spPr>
      </p:pic>
      <p:pic>
        <p:nvPicPr>
          <p:cNvPr id="60458" name="сл2-8.wav">
            <a:hlinkClick r:id="" action="ppaction://media"/>
          </p:cNvPr>
          <p:cNvPicPr>
            <a:picLocks noRot="1" noChangeAspect="1" noChangeArrowheads="1"/>
          </p:cNvPicPr>
          <p:nvPr>
            <a:audioFile r:link="rId8"/>
          </p:nvPr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0866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7501" fill="hold"/>
                                        <p:tgtEl>
                                          <p:spTgt spid="604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0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0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7501" fill="hold"/>
                                        <p:tgtEl>
                                          <p:spTgt spid="604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0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5251" fill="hold"/>
                                        <p:tgtEl>
                                          <p:spTgt spid="604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0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1001" fill="hold"/>
                                        <p:tgtEl>
                                          <p:spTgt spid="604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60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0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3502" fill="hold"/>
                                        <p:tgtEl>
                                          <p:spTgt spid="604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0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0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5" dur="6001" fill="hold"/>
                                        <p:tgtEl>
                                          <p:spTgt spid="604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0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0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5751" fill="hold"/>
                                        <p:tgtEl>
                                          <p:spTgt spid="604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60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0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92" dur="16752" fill="hold"/>
                                        <p:tgtEl>
                                          <p:spTgt spid="604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1"/>
                </p:tgtEl>
              </p:cMediaNode>
            </p:audio>
            <p:audio>
              <p:cMediaNode showWhenStopped="0">
                <p:cTn id="9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2"/>
                </p:tgtEl>
              </p:cMediaNode>
            </p:audio>
            <p:audio>
              <p:cMediaNode showWhenStopped="0">
                <p:cTn id="9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3"/>
                </p:tgtEl>
              </p:cMediaNode>
            </p:audio>
            <p:audio>
              <p:cMediaNode showWhenStopped="0">
                <p:cTn id="9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4"/>
                </p:tgtEl>
              </p:cMediaNode>
            </p:audio>
            <p:audio>
              <p:cMediaNode showWhenStopped="0">
                <p:cTn id="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5"/>
                </p:tgtEl>
              </p:cMediaNode>
            </p:audio>
            <p:audio>
              <p:cMediaNode showWhenStopped="0">
                <p:cTn id="9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6"/>
                </p:tgtEl>
              </p:cMediaNode>
            </p:audio>
            <p:audio>
              <p:cMediaNode showWhenStopped="0">
                <p:cTn id="9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7"/>
                </p:tgtEl>
              </p:cMediaNode>
            </p:audio>
            <p:audio>
              <p:cMediaNode showWhenStopped="0">
                <p:cTn id="10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58"/>
                </p:tgtEl>
              </p:cMediaNode>
            </p:audio>
          </p:childTnLst>
        </p:cTn>
      </p:par>
    </p:tnLst>
    <p:bldLst>
      <p:bldP spid="60428" grpId="0" animBg="1"/>
      <p:bldP spid="60431" grpId="0" animBg="1"/>
      <p:bldP spid="60433" grpId="0" animBg="1"/>
      <p:bldP spid="60435" grpId="0" animBg="1"/>
      <p:bldP spid="60438" grpId="0" animBg="1"/>
      <p:bldP spid="60440" grpId="0" animBg="1"/>
      <p:bldP spid="604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03" descr="http://www.igra-anekdot.ru/ris/velosiped/velosiped-00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4572000"/>
            <a:ext cx="174307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214313" y="428625"/>
            <a:ext cx="8443912" cy="2857500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smtClean="0"/>
              <a:t>Движение</a:t>
            </a:r>
            <a:r>
              <a:rPr lang="en-US" smtClean="0"/>
              <a:t> </a:t>
            </a:r>
            <a:r>
              <a:rPr lang="ru-RU" smtClean="0"/>
              <a:t>велосипеда должно осуществляться </a:t>
            </a:r>
            <a:r>
              <a:rPr lang="ru-RU" b="1" smtClean="0"/>
              <a:t>только </a:t>
            </a:r>
            <a:r>
              <a:rPr lang="ru-RU" smtClean="0"/>
              <a:t>по крайней правой полосе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smtClean="0"/>
              <a:t>(не далее 1-ого метра от бордюра). </a:t>
            </a:r>
            <a:endParaRPr lang="en-US" smtClean="0"/>
          </a:p>
          <a:p>
            <a:pPr algn="ctr" eaLnBrk="1" hangingPunct="1">
              <a:buFont typeface="Arial" pitchFamily="34" charset="0"/>
              <a:buNone/>
            </a:pPr>
            <a:r>
              <a:rPr lang="ru-RU" smtClean="0"/>
              <a:t>На тротуары и пешеходные дорожки разрешается заезжать, если это не создаст помех пешеходам.</a:t>
            </a:r>
          </a:p>
          <a:p>
            <a:pPr eaLnBrk="1" hangingPunct="1"/>
            <a:endParaRPr lang="ru-RU" smtClean="0"/>
          </a:p>
        </p:txBody>
      </p:sp>
      <p:pic>
        <p:nvPicPr>
          <p:cNvPr id="5124" name="Рисунок 124" descr="http://www.igra-anekdot.ru/ris/velosiped/velosiped-0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52332" y="3882581"/>
            <a:ext cx="16668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Прямая соединительная линия 4"/>
          <p:cNvCxnSpPr/>
          <p:nvPr/>
        </p:nvCxnSpPr>
        <p:spPr>
          <a:xfrm rot="10800000" flipH="1">
            <a:off x="2428875" y="5286375"/>
            <a:ext cx="1666875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5143500" y="5286375"/>
            <a:ext cx="121443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000125" y="6357938"/>
            <a:ext cx="1500188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4214813" y="6357938"/>
            <a:ext cx="1428750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7358063" y="6357938"/>
            <a:ext cx="1357312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572375" y="5286375"/>
            <a:ext cx="9525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 flipH="1">
            <a:off x="785813" y="5286375"/>
            <a:ext cx="1666875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H="1">
            <a:off x="785813" y="5214938"/>
            <a:ext cx="1666875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H="1">
            <a:off x="2428875" y="5214938"/>
            <a:ext cx="1666875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143500" y="5214938"/>
            <a:ext cx="1500188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500938" y="5214938"/>
            <a:ext cx="1000125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>
            <a:off x="1214438" y="6143625"/>
            <a:ext cx="2714625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1964531" y="5822157"/>
            <a:ext cx="357187" cy="285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 flipH="1" flipV="1">
            <a:off x="2321719" y="5322094"/>
            <a:ext cx="428625" cy="3571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39" name="Прямоугольник 47"/>
          <p:cNvSpPr>
            <a:spLocks noChangeArrowheads="1"/>
          </p:cNvSpPr>
          <p:nvPr/>
        </p:nvSpPr>
        <p:spPr bwMode="auto">
          <a:xfrm>
            <a:off x="1143000" y="5500688"/>
            <a:ext cx="992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1 метр </a:t>
            </a:r>
          </a:p>
        </p:txBody>
      </p:sp>
      <p:pic>
        <p:nvPicPr>
          <p:cNvPr id="5140" name="Рисунок 50" descr="Картинка 4 из 3300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3262313"/>
            <a:ext cx="149542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Рисунок 52" descr="Картинка 4 из 3300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0757" y="3621088"/>
            <a:ext cx="8572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0" name="Прямая соединительная линия 59"/>
          <p:cNvCxnSpPr/>
          <p:nvPr/>
        </p:nvCxnSpPr>
        <p:spPr>
          <a:xfrm>
            <a:off x="4071938" y="5214938"/>
            <a:ext cx="642937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6929438" y="5214938"/>
            <a:ext cx="142875" cy="158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7000875" y="5286375"/>
            <a:ext cx="7143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905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285750" y="357188"/>
            <a:ext cx="8401050" cy="3286125"/>
          </a:xfrm>
        </p:spPr>
        <p:txBody>
          <a:bodyPr/>
          <a:lstStyle/>
          <a:p>
            <a:pPr algn="just" eaLnBrk="1" hangingPunct="1">
              <a:buFont typeface="Arial" pitchFamily="34" charset="0"/>
              <a:buNone/>
            </a:pPr>
            <a:r>
              <a:rPr lang="en-US" smtClean="0"/>
              <a:t>    </a:t>
            </a:r>
            <a:r>
              <a:rPr lang="ru-RU" smtClean="0"/>
              <a:t>В правилах также отмечено, что перевозить детей на велосипеде разрешено:</a:t>
            </a:r>
          </a:p>
          <a:p>
            <a:pPr algn="just" eaLnBrk="1" hangingPunct="1"/>
            <a:r>
              <a:rPr lang="ru-RU" smtClean="0"/>
              <a:t>если ребёнку меньше 7 лет;</a:t>
            </a:r>
          </a:p>
          <a:p>
            <a:pPr algn="just" eaLnBrk="1" hangingPunct="1"/>
            <a:r>
              <a:rPr lang="ru-RU" smtClean="0"/>
              <a:t>в случае наличия дополнительного специального сиденья, оборудованного надёжными подножками.</a:t>
            </a:r>
          </a:p>
          <a:p>
            <a:pPr eaLnBrk="1" hangingPunct="1"/>
            <a:endParaRPr lang="ru-RU" smtClean="0"/>
          </a:p>
        </p:txBody>
      </p:sp>
      <p:pic>
        <p:nvPicPr>
          <p:cNvPr id="6147" name="Рисунок 121" descr="http://www.igra-anekdot.ru/ris/velosiped/velosiped-00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4276058"/>
            <a:ext cx="257175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139" descr="http://www.igra-anekdot.ru/ris/velosiped/velosiped-00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267200"/>
            <a:ext cx="30527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339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58" descr="tit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4286250"/>
            <a:ext cx="264318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130" descr="http://www.igra-anekdot.ru/ris/velosiped/velosiped-00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495800"/>
            <a:ext cx="16478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2"/>
          <p:cNvSpPr>
            <a:spLocks noGrp="1"/>
          </p:cNvSpPr>
          <p:nvPr>
            <p:ph idx="1"/>
          </p:nvPr>
        </p:nvSpPr>
        <p:spPr>
          <a:xfrm>
            <a:off x="142875" y="214313"/>
            <a:ext cx="9001125" cy="4000500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dirty="0" smtClean="0"/>
              <a:t>    </a:t>
            </a: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Запрещается: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Ездить, если неисправна тормозная система или рулевое управление.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Перевозить   груз,   выступающий   за    габариты велосипеда, мешающий управлению, более чем на 0,5 м.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ru-RU" dirty="0" smtClean="0"/>
              <a:t>Ездить, не держась за руль хотя бы одной рукой.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ru-RU" dirty="0" smtClean="0"/>
          </a:p>
        </p:txBody>
      </p:sp>
      <p:pic>
        <p:nvPicPr>
          <p:cNvPr id="7173" name="Рисунок 109" descr="http://www.igra-anekdot.ru/ris/velosiped/velosiped-00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4286250"/>
            <a:ext cx="2286000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63842" y="4698683"/>
            <a:ext cx="2214563" cy="16430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251459" y="4745831"/>
            <a:ext cx="2143125" cy="16430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3178969" y="4107657"/>
            <a:ext cx="2143125" cy="23574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3214688" y="4286250"/>
            <a:ext cx="2286000" cy="21431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143625" y="4286250"/>
            <a:ext cx="2643188" cy="20716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 flipV="1">
            <a:off x="6143625" y="4286250"/>
            <a:ext cx="2643188" cy="20716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85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97" descr="http://www.igra-anekdot.ru/ris/velosiped/velosiped-0028.jpg"/>
          <p:cNvPicPr>
            <a:picLocks noChangeAspect="1" noChangeArrowheads="1"/>
          </p:cNvPicPr>
          <p:nvPr/>
        </p:nvPicPr>
        <p:blipFill>
          <a:blip r:embed="rId2"/>
          <a:srcRect l="41502" t="88510"/>
          <a:stretch>
            <a:fillRect/>
          </a:stretch>
        </p:blipFill>
        <p:spPr bwMode="auto">
          <a:xfrm>
            <a:off x="6357938" y="6357938"/>
            <a:ext cx="14097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285750" y="214313"/>
            <a:ext cx="8643938" cy="4357687"/>
          </a:xfrm>
        </p:spPr>
        <p:txBody>
          <a:bodyPr/>
          <a:lstStyle/>
          <a:p>
            <a:pPr algn="just" eaLnBrk="1" hangingPunct="1"/>
            <a:r>
              <a:rPr lang="ru-RU" smtClean="0"/>
              <a:t>Запрещается буксировка велосипеда, за исключением буксировкой прицепом.</a:t>
            </a:r>
          </a:p>
          <a:p>
            <a:pPr algn="just" eaLnBrk="1" hangingPunct="1"/>
            <a:r>
              <a:rPr lang="ru-RU" smtClean="0"/>
              <a:t>Запрещается поворачивать налево или разворачиваться на дорогах с трамвайным движением и на дорогах, имеющих более одной полосы для движения в данном направлении; </a:t>
            </a:r>
          </a:p>
          <a:p>
            <a:pPr algn="just" eaLnBrk="1" hangingPunct="1"/>
            <a:r>
              <a:rPr lang="ru-RU" smtClean="0"/>
              <a:t>Запрещается ехать по основной дороге, если рядом есть велосипедная дорожка.</a:t>
            </a:r>
          </a:p>
        </p:txBody>
      </p:sp>
      <p:pic>
        <p:nvPicPr>
          <p:cNvPr id="8196" name="Рисунок 97" descr="http://www.igra-anekdot.ru/ris/velosiped/velosiped-0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5072063"/>
            <a:ext cx="24098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http://www.roadsigns.ru/sch/default/Files/road_signs/predpisivaychie_011_bi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4929188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Рисунок 97" descr="http://www.igra-anekdot.ru/ris/velosiped/velosiped-0028.jpg"/>
          <p:cNvPicPr>
            <a:picLocks noChangeAspect="1" noChangeArrowheads="1"/>
          </p:cNvPicPr>
          <p:nvPr/>
        </p:nvPicPr>
        <p:blipFill>
          <a:blip r:embed="rId2"/>
          <a:srcRect l="41502" t="88510"/>
          <a:stretch>
            <a:fillRect/>
          </a:stretch>
        </p:blipFill>
        <p:spPr bwMode="auto">
          <a:xfrm>
            <a:off x="1785938" y="6357938"/>
            <a:ext cx="1409700" cy="17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>
            <a:stCxn id="8198" idx="2"/>
          </p:cNvCxnSpPr>
          <p:nvPr/>
        </p:nvCxnSpPr>
        <p:spPr>
          <a:xfrm rot="5400000">
            <a:off x="2177256" y="5965032"/>
            <a:ext cx="930275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200" name="Рисунок 127" descr="http://www.igra-anekdot.ru/ris/velosiped/velosiped-00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5072063"/>
            <a:ext cx="1000125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675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457200" y="285750"/>
            <a:ext cx="8472488" cy="4929188"/>
          </a:xfrm>
        </p:spPr>
        <p:txBody>
          <a:bodyPr/>
          <a:lstStyle/>
          <a:p>
            <a:pPr algn="just"/>
            <a:r>
              <a:rPr lang="ru-RU" smtClean="0"/>
              <a:t>При поломке велосипеда нужно вести его по дороге, идя в попутном направлении движения транспорта.</a:t>
            </a:r>
          </a:p>
          <a:p>
            <a:pPr algn="just"/>
            <a:r>
              <a:rPr lang="ru-RU" smtClean="0"/>
              <a:t>На нерегулируемом пересечении велоси-педной дорожки с дорогой (если это пересечение не на перекрестке) велосипедисты должны уступить дорогу транспортным средствам, движущимся по этой дороге.  </a:t>
            </a:r>
          </a:p>
          <a:p>
            <a:endParaRPr lang="ru-RU" smtClean="0"/>
          </a:p>
        </p:txBody>
      </p:sp>
      <p:pic>
        <p:nvPicPr>
          <p:cNvPr id="9219" name="Рисунок 115" descr="http://www.igra-anekdot.ru/ris/velosiped/velosiped-00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4786313"/>
            <a:ext cx="21431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148" descr="http://www.igra-anekdot.ru/ris/velosiped/velosiped-00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4857750"/>
            <a:ext cx="19621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082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450850">
              <a:defRPr/>
            </a:pPr>
            <a:r>
              <a:rPr lang="ru-RU" sz="2400" dirty="0" smtClean="0"/>
              <a:t>И помните, что </a:t>
            </a:r>
            <a:r>
              <a:rPr lang="ru-RU" sz="2400" dirty="0" err="1" smtClean="0"/>
              <a:t>световозвращающие</a:t>
            </a:r>
            <a:r>
              <a:rPr lang="ru-RU" sz="2400" dirty="0" smtClean="0"/>
              <a:t> </a:t>
            </a:r>
            <a:r>
              <a:rPr lang="ru-RU" sz="2400" dirty="0"/>
              <a:t>элементы повышают видимость пешеходов на неосвещенной дороге и значительно снижают риск возникновения дорожно-транспортных происшествий с их участием.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15442" y="2743200"/>
            <a:ext cx="4114800" cy="3763963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3600" dirty="0">
                <a:solidFill>
                  <a:srgbClr val="FF0000"/>
                </a:solidFill>
              </a:rPr>
              <a:t>ВАША БЕЗОПАСНОСТЬ </a:t>
            </a:r>
            <a:endParaRPr lang="ru-RU" altLang="ru-RU" sz="3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altLang="ru-RU" sz="3600" dirty="0" smtClean="0">
                <a:solidFill>
                  <a:srgbClr val="FF0000"/>
                </a:solidFill>
              </a:rPr>
              <a:t>ЗАВИСИТ </a:t>
            </a:r>
            <a:r>
              <a:rPr lang="ru-RU" altLang="ru-RU" sz="3600" dirty="0">
                <a:solidFill>
                  <a:srgbClr val="FF0000"/>
                </a:solidFill>
              </a:rPr>
              <a:t>ОТ ВАС!</a:t>
            </a:r>
          </a:p>
          <a:p>
            <a:pPr algn="ctr"/>
            <a:endParaRPr lang="ru-RU" dirty="0"/>
          </a:p>
        </p:txBody>
      </p:sp>
      <p:pic>
        <p:nvPicPr>
          <p:cNvPr id="5" name="Picture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5000"/>
            <a:ext cx="439737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683865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c2005-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0"/>
            <a:ext cx="5715000" cy="7086600"/>
          </a:xfrm>
          <a:prstGeom prst="rect">
            <a:avLst/>
          </a:prstGeom>
          <a:noFill/>
        </p:spPr>
      </p:pic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533400" y="0"/>
            <a:ext cx="2590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Знаки особого предписания :</a:t>
            </a:r>
          </a:p>
        </p:txBody>
      </p:sp>
      <p:sp>
        <p:nvSpPr>
          <p:cNvPr id="62470" name="Oval 6"/>
          <p:cNvSpPr>
            <a:spLocks noChangeArrowheads="1"/>
          </p:cNvSpPr>
          <p:nvPr/>
        </p:nvSpPr>
        <p:spPr bwMode="auto">
          <a:xfrm>
            <a:off x="7086600" y="9144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471" name="Picture 7" descr="clip00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609600"/>
            <a:ext cx="106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2" name="Oval 8"/>
          <p:cNvSpPr>
            <a:spLocks noChangeArrowheads="1"/>
          </p:cNvSpPr>
          <p:nvPr/>
        </p:nvSpPr>
        <p:spPr bwMode="auto">
          <a:xfrm>
            <a:off x="7696200" y="9144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473" name="Picture 9" descr="clip002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5000" y="6096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-228600" y="1752600"/>
            <a:ext cx="18288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 b="1"/>
              <a:t>"Место остановки автобуса и (или) троллейбуса".   </a:t>
            </a: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1371600" y="1828800"/>
            <a:ext cx="2209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 b="1"/>
              <a:t>"Место остановки трамвая".   </a:t>
            </a:r>
          </a:p>
        </p:txBody>
      </p:sp>
      <p:sp>
        <p:nvSpPr>
          <p:cNvPr id="62476" name="Oval 12"/>
          <p:cNvSpPr>
            <a:spLocks noChangeArrowheads="1"/>
          </p:cNvSpPr>
          <p:nvPr/>
        </p:nvSpPr>
        <p:spPr bwMode="auto">
          <a:xfrm>
            <a:off x="3505200" y="1524000"/>
            <a:ext cx="12954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478" name="Picture 14" descr="http://sabkl1.narod.ru/pdd/clip0022.gif"/>
          <p:cNvPicPr>
            <a:picLocks noChangeAspect="1" noChangeArrowheads="1"/>
          </p:cNvPicPr>
          <p:nvPr/>
        </p:nvPicPr>
        <p:blipFill>
          <a:blip r:embed="rId9" r:link="rId10" cstate="print"/>
          <a:srcRect/>
          <a:stretch>
            <a:fillRect/>
          </a:stretch>
        </p:blipFill>
        <p:spPr bwMode="auto">
          <a:xfrm>
            <a:off x="685800" y="2286000"/>
            <a:ext cx="990600" cy="990600"/>
          </a:xfrm>
          <a:prstGeom prst="rect">
            <a:avLst/>
          </a:prstGeom>
          <a:noFill/>
        </p:spPr>
      </p:pic>
      <p:pic>
        <p:nvPicPr>
          <p:cNvPr id="62477" name="Picture 13" descr="http://sabkl1.narod.ru/pdd/clip0023.gif"/>
          <p:cNvPicPr>
            <a:picLocks noChangeAspect="1" noChangeArrowheads="1"/>
          </p:cNvPicPr>
          <p:nvPr/>
        </p:nvPicPr>
        <p:blipFill>
          <a:blip r:embed="rId11" r:link="rId12" cstate="print"/>
          <a:srcRect/>
          <a:stretch>
            <a:fillRect/>
          </a:stretch>
        </p:blipFill>
        <p:spPr bwMode="auto">
          <a:xfrm>
            <a:off x="1676400" y="2286000"/>
            <a:ext cx="990600" cy="990600"/>
          </a:xfrm>
          <a:prstGeom prst="rect">
            <a:avLst/>
          </a:prstGeom>
          <a:noFill/>
        </p:spPr>
      </p:pic>
      <p:sp>
        <p:nvSpPr>
          <p:cNvPr id="62479" name="Rectangle 15"/>
          <p:cNvSpPr>
            <a:spLocks noChangeArrowheads="1"/>
          </p:cNvSpPr>
          <p:nvPr/>
        </p:nvSpPr>
        <p:spPr bwMode="auto">
          <a:xfrm>
            <a:off x="0" y="299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2480" name="Rectangle 16"/>
          <p:cNvSpPr>
            <a:spLocks noChangeArrowheads="1"/>
          </p:cNvSpPr>
          <p:nvPr/>
        </p:nvSpPr>
        <p:spPr bwMode="auto">
          <a:xfrm>
            <a:off x="0" y="3298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62481" name="Rectangle 17"/>
          <p:cNvSpPr>
            <a:spLocks noChangeArrowheads="1"/>
          </p:cNvSpPr>
          <p:nvPr/>
        </p:nvSpPr>
        <p:spPr bwMode="auto">
          <a:xfrm>
            <a:off x="0" y="3603625"/>
            <a:ext cx="2571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>
                <a:solidFill>
                  <a:srgbClr val="000000"/>
                </a:solidFill>
                <a:latin typeface="Arial"/>
                <a:cs typeface="Times New Roman" pitchFamily="18" charset="0"/>
              </a:rPr>
              <a:t> </a:t>
            </a:r>
            <a:r>
              <a:rPr lang="ru-RU" sz="1100"/>
              <a:t> </a:t>
            </a:r>
            <a:endParaRPr lang="ru-RU"/>
          </a:p>
        </p:txBody>
      </p:sp>
      <p:sp>
        <p:nvSpPr>
          <p:cNvPr id="62482" name="Text Box 18"/>
          <p:cNvSpPr txBox="1">
            <a:spLocks noChangeArrowheads="1"/>
          </p:cNvSpPr>
          <p:nvPr/>
        </p:nvSpPr>
        <p:spPr bwMode="auto">
          <a:xfrm>
            <a:off x="228600" y="3352800"/>
            <a:ext cx="3048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 b="1"/>
              <a:t>"Пешеходный переход"</a:t>
            </a:r>
            <a:r>
              <a:rPr lang="ru-RU" sz="1000"/>
              <a:t>.   </a:t>
            </a:r>
          </a:p>
        </p:txBody>
      </p:sp>
      <p:pic>
        <p:nvPicPr>
          <p:cNvPr id="62483" name="Picture 19" descr="clip002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19200" y="3733800"/>
            <a:ext cx="1027113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84" name="Oval 20"/>
          <p:cNvSpPr>
            <a:spLocks noChangeArrowheads="1"/>
          </p:cNvSpPr>
          <p:nvPr/>
        </p:nvSpPr>
        <p:spPr bwMode="auto">
          <a:xfrm>
            <a:off x="6477000" y="22098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85" name="Text Box 21"/>
          <p:cNvSpPr txBox="1">
            <a:spLocks noChangeArrowheads="1"/>
          </p:cNvSpPr>
          <p:nvPr/>
        </p:nvSpPr>
        <p:spPr bwMode="auto">
          <a:xfrm>
            <a:off x="457200" y="5257800"/>
            <a:ext cx="2362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000" b="1"/>
              <a:t>"Пешеходная зона"</a:t>
            </a:r>
            <a:r>
              <a:rPr lang="ru-RU" sz="1000"/>
              <a:t> </a:t>
            </a:r>
            <a:br>
              <a:rPr lang="ru-RU" sz="1000"/>
            </a:br>
            <a:r>
              <a:rPr lang="ru-RU" sz="1000"/>
              <a:t>Место, с которого начинается территория </a:t>
            </a:r>
            <a:br>
              <a:rPr lang="ru-RU" sz="1000"/>
            </a:br>
            <a:r>
              <a:rPr lang="ru-RU" sz="1000"/>
              <a:t>(участок дороги), на которой разрешено </a:t>
            </a:r>
            <a:br>
              <a:rPr lang="ru-RU" sz="1000"/>
            </a:br>
            <a:r>
              <a:rPr lang="ru-RU" sz="1000"/>
              <a:t>движение только пешеходов. </a:t>
            </a:r>
          </a:p>
        </p:txBody>
      </p:sp>
      <p:pic>
        <p:nvPicPr>
          <p:cNvPr id="62486" name="сл3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05600" y="6248400"/>
            <a:ext cx="304800" cy="304800"/>
          </a:xfrm>
          <a:prstGeom prst="rect">
            <a:avLst/>
          </a:prstGeom>
          <a:noFill/>
        </p:spPr>
      </p:pic>
      <p:pic>
        <p:nvPicPr>
          <p:cNvPr id="62487" name="сл3-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10400" y="6172200"/>
            <a:ext cx="304800" cy="304800"/>
          </a:xfrm>
          <a:prstGeom prst="rect">
            <a:avLst/>
          </a:prstGeom>
          <a:noFill/>
        </p:spPr>
      </p:pic>
      <p:pic>
        <p:nvPicPr>
          <p:cNvPr id="62488" name="сл3-3.wav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467600" y="6172200"/>
            <a:ext cx="304800" cy="304800"/>
          </a:xfrm>
          <a:prstGeom prst="rect">
            <a:avLst/>
          </a:prstGeom>
          <a:noFill/>
        </p:spPr>
      </p:pic>
      <p:pic>
        <p:nvPicPr>
          <p:cNvPr id="62489" name="сл3-4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48600" y="60960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751" fill="hold"/>
                                        <p:tgtEl>
                                          <p:spTgt spid="624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4001" fill="hold"/>
                                        <p:tgtEl>
                                          <p:spTgt spid="624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3501" fill="hold"/>
                                        <p:tgtEl>
                                          <p:spTgt spid="624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12502" fill="hold"/>
                                        <p:tgtEl>
                                          <p:spTgt spid="624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86"/>
                </p:tgtEl>
              </p:cMediaNode>
            </p:audio>
            <p:audio>
              <p:cMediaNode showWhenStopped="0"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87"/>
                </p:tgtEl>
              </p:cMediaNode>
            </p:audio>
            <p:audio>
              <p:cMediaNode showWhenStopped="0"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88"/>
                </p:tgtEl>
              </p:cMediaNode>
            </p:audio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489"/>
                </p:tgtEl>
              </p:cMediaNode>
            </p:audio>
          </p:childTnLst>
        </p:cTn>
      </p:par>
    </p:tnLst>
    <p:bldLst>
      <p:bldP spid="62470" grpId="0" animBg="1"/>
      <p:bldP spid="62472" grpId="0" animBg="1"/>
      <p:bldP spid="62476" grpId="0" animBg="1"/>
      <p:bldP spid="6248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c2005-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5200" y="0"/>
            <a:ext cx="5638800" cy="7010400"/>
          </a:xfrm>
          <a:prstGeom prst="rect">
            <a:avLst/>
          </a:prstGeom>
          <a:noFill/>
        </p:spPr>
      </p:pic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533400" y="7620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Знаки сервиса :</a:t>
            </a:r>
          </a:p>
        </p:txBody>
      </p:sp>
      <p:sp>
        <p:nvSpPr>
          <p:cNvPr id="64518" name="Oval 6"/>
          <p:cNvSpPr>
            <a:spLocks noChangeArrowheads="1"/>
          </p:cNvSpPr>
          <p:nvPr/>
        </p:nvSpPr>
        <p:spPr bwMode="auto">
          <a:xfrm>
            <a:off x="3505200" y="1219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0" y="2859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19" name="Picture 7" descr="http://sabkl1.narod.ru/pdd/zn6_1.gif"/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304800" y="1219200"/>
            <a:ext cx="814388" cy="1295400"/>
          </a:xfrm>
          <a:prstGeom prst="rect">
            <a:avLst/>
          </a:prstGeom>
          <a:noFill/>
        </p:spPr>
      </p:pic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-152400" y="25908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"Пункт первой медицинской помощи"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22" name="Oval 10"/>
          <p:cNvSpPr>
            <a:spLocks noChangeArrowheads="1"/>
          </p:cNvSpPr>
          <p:nvPr/>
        </p:nvSpPr>
        <p:spPr bwMode="auto">
          <a:xfrm>
            <a:off x="4114800" y="1219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4" name="Rectangle 12"/>
          <p:cNvSpPr>
            <a:spLocks noChangeArrowheads="1"/>
          </p:cNvSpPr>
          <p:nvPr/>
        </p:nvSpPr>
        <p:spPr bwMode="auto">
          <a:xfrm>
            <a:off x="0" y="2859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23" name="Picture 11" descr="http://sabkl1.narod.ru/pdd/zn6_2.gif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2133600" y="1219200"/>
            <a:ext cx="862013" cy="1295400"/>
          </a:xfrm>
          <a:prstGeom prst="rect">
            <a:avLst/>
          </a:prstGeom>
          <a:noFill/>
        </p:spPr>
      </p:pic>
      <p:sp>
        <p:nvSpPr>
          <p:cNvPr id="64525" name="Rectangle 13"/>
          <p:cNvSpPr>
            <a:spLocks noChangeArrowheads="1"/>
          </p:cNvSpPr>
          <p:nvPr/>
        </p:nvSpPr>
        <p:spPr bwMode="auto">
          <a:xfrm>
            <a:off x="2133600" y="2514600"/>
            <a:ext cx="908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/>
            </a:r>
            <a:b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</a:br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"Больница"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2859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26" name="Picture 14" descr="http://sabkl1.narod.ru/pdd/zn6_6.gif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304800" y="3048000"/>
            <a:ext cx="766763" cy="1219200"/>
          </a:xfrm>
          <a:prstGeom prst="rect">
            <a:avLst/>
          </a:prstGeom>
          <a:noFill/>
        </p:spPr>
      </p:pic>
      <p:sp>
        <p:nvSpPr>
          <p:cNvPr id="64528" name="Rectangle 16"/>
          <p:cNvSpPr>
            <a:spLocks noChangeArrowheads="1"/>
          </p:cNvSpPr>
          <p:nvPr/>
        </p:nvSpPr>
        <p:spPr bwMode="auto">
          <a:xfrm>
            <a:off x="304800" y="4343400"/>
            <a:ext cx="833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b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</a:br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"Телефон"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29" name="Oval 17"/>
          <p:cNvSpPr>
            <a:spLocks noChangeArrowheads="1"/>
          </p:cNvSpPr>
          <p:nvPr/>
        </p:nvSpPr>
        <p:spPr bwMode="auto">
          <a:xfrm>
            <a:off x="6553200" y="1219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31" name="Rectangle 19"/>
          <p:cNvSpPr>
            <a:spLocks noChangeArrowheads="1"/>
          </p:cNvSpPr>
          <p:nvPr/>
        </p:nvSpPr>
        <p:spPr bwMode="auto">
          <a:xfrm>
            <a:off x="0" y="2859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30" name="Picture 18" descr="http://sabkl1.narod.ru/pdd/zn6_7.gif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2133600" y="3048000"/>
            <a:ext cx="766763" cy="1219200"/>
          </a:xfrm>
          <a:prstGeom prst="rect">
            <a:avLst/>
          </a:prstGeom>
          <a:noFill/>
        </p:spPr>
      </p:pic>
      <p:sp>
        <p:nvSpPr>
          <p:cNvPr id="64532" name="Rectangle 20"/>
          <p:cNvSpPr>
            <a:spLocks noChangeArrowheads="1"/>
          </p:cNvSpPr>
          <p:nvPr/>
        </p:nvSpPr>
        <p:spPr bwMode="auto">
          <a:xfrm>
            <a:off x="1905000" y="4419600"/>
            <a:ext cx="12303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"Пункт питания" </a:t>
            </a:r>
            <a:endParaRPr lang="ru-RU"/>
          </a:p>
        </p:txBody>
      </p:sp>
      <p:sp>
        <p:nvSpPr>
          <p:cNvPr id="64533" name="Oval 21"/>
          <p:cNvSpPr>
            <a:spLocks noChangeArrowheads="1"/>
          </p:cNvSpPr>
          <p:nvPr/>
        </p:nvSpPr>
        <p:spPr bwMode="auto">
          <a:xfrm>
            <a:off x="7162800" y="12192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35" name="Rectangle 23"/>
          <p:cNvSpPr>
            <a:spLocks noChangeArrowheads="1"/>
          </p:cNvSpPr>
          <p:nvPr/>
        </p:nvSpPr>
        <p:spPr bwMode="auto">
          <a:xfrm>
            <a:off x="0" y="282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34" name="Picture 22" descr="http://sabkl1.narod.ru/pdd/clip0030.jpg"/>
          <p:cNvPicPr>
            <a:picLocks noChangeAspect="1" noChangeArrowheads="1"/>
          </p:cNvPicPr>
          <p:nvPr/>
        </p:nvPicPr>
        <p:blipFill>
          <a:blip r:embed="rId16" r:link="rId17" cstate="print"/>
          <a:srcRect/>
          <a:stretch>
            <a:fillRect/>
          </a:stretch>
        </p:blipFill>
        <p:spPr bwMode="auto">
          <a:xfrm>
            <a:off x="304800" y="4800600"/>
            <a:ext cx="1006475" cy="1447800"/>
          </a:xfrm>
          <a:prstGeom prst="rect">
            <a:avLst/>
          </a:prstGeom>
          <a:noFill/>
        </p:spPr>
      </p:pic>
      <p:sp>
        <p:nvSpPr>
          <p:cNvPr id="64536" name="Rectangle 24"/>
          <p:cNvSpPr>
            <a:spLocks noChangeArrowheads="1"/>
          </p:cNvSpPr>
          <p:nvPr/>
        </p:nvSpPr>
        <p:spPr bwMode="auto">
          <a:xfrm>
            <a:off x="381000" y="6248400"/>
            <a:ext cx="892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/>
            </a:r>
            <a:b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</a:br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"Милиция"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38" name="Rectangle 26"/>
          <p:cNvSpPr>
            <a:spLocks noChangeArrowheads="1"/>
          </p:cNvSpPr>
          <p:nvPr/>
        </p:nvSpPr>
        <p:spPr bwMode="auto">
          <a:xfrm>
            <a:off x="0" y="282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64537" name="Picture 25" descr="http://sabkl1.narod.ru/pdd/clip0035.jpg"/>
          <p:cNvPicPr>
            <a:picLocks noChangeAspect="1" noChangeArrowheads="1"/>
          </p:cNvPicPr>
          <p:nvPr/>
        </p:nvPicPr>
        <p:blipFill>
          <a:blip r:embed="rId18" r:link="rId19" cstate="print"/>
          <a:srcRect/>
          <a:stretch>
            <a:fillRect/>
          </a:stretch>
        </p:blipFill>
        <p:spPr bwMode="auto">
          <a:xfrm>
            <a:off x="2133600" y="4800600"/>
            <a:ext cx="954088" cy="1371600"/>
          </a:xfrm>
          <a:prstGeom prst="rect">
            <a:avLst/>
          </a:prstGeom>
          <a:noFill/>
        </p:spPr>
      </p:pic>
      <p:sp>
        <p:nvSpPr>
          <p:cNvPr id="64539" name="Rectangle 27"/>
          <p:cNvSpPr>
            <a:spLocks noChangeArrowheads="1"/>
          </p:cNvSpPr>
          <p:nvPr/>
        </p:nvSpPr>
        <p:spPr bwMode="auto">
          <a:xfrm>
            <a:off x="2209800" y="6172200"/>
            <a:ext cx="741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endParaRPr lang="ru-RU" sz="1000" b="1">
              <a:solidFill>
                <a:srgbClr val="000000"/>
              </a:solidFill>
              <a:latin typeface="Helvetica" charset="-52"/>
              <a:cs typeface="Times New Roman" pitchFamily="18" charset="0"/>
            </a:endParaRPr>
          </a:p>
          <a:p>
            <a:pPr eaLnBrk="0" hangingPunct="0"/>
            <a:r>
              <a:rPr lang="ru-RU" sz="1000" b="1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"Туалет"</a:t>
            </a:r>
            <a:r>
              <a:rPr lang="ru-RU" sz="1000">
                <a:solidFill>
                  <a:srgbClr val="000000"/>
                </a:solidFill>
                <a:latin typeface="Helvetica" charset="-52"/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64540" name="Oval 28"/>
          <p:cNvSpPr>
            <a:spLocks noChangeArrowheads="1"/>
          </p:cNvSpPr>
          <p:nvPr/>
        </p:nvSpPr>
        <p:spPr bwMode="auto">
          <a:xfrm>
            <a:off x="5334000" y="19050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41" name="Oval 29"/>
          <p:cNvSpPr>
            <a:spLocks noChangeArrowheads="1"/>
          </p:cNvSpPr>
          <p:nvPr/>
        </p:nvSpPr>
        <p:spPr bwMode="auto">
          <a:xfrm>
            <a:off x="8382000" y="1905000"/>
            <a:ext cx="762000" cy="762000"/>
          </a:xfrm>
          <a:prstGeom prst="ellipse">
            <a:avLst/>
          </a:prstGeom>
          <a:noFill/>
          <a:ln w="57150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4542" name="сл4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0"/>
            <a:ext cx="304800" cy="304800"/>
          </a:xfrm>
          <a:prstGeom prst="rect">
            <a:avLst/>
          </a:prstGeom>
          <a:noFill/>
        </p:spPr>
      </p:pic>
      <p:pic>
        <p:nvPicPr>
          <p:cNvPr id="64543" name="сл4-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57200" y="0"/>
            <a:ext cx="304800" cy="304800"/>
          </a:xfrm>
          <a:prstGeom prst="rect">
            <a:avLst/>
          </a:prstGeom>
          <a:noFill/>
        </p:spPr>
      </p:pic>
      <p:pic>
        <p:nvPicPr>
          <p:cNvPr id="64544" name="сл4-3.wav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838200" y="0"/>
            <a:ext cx="304800" cy="304800"/>
          </a:xfrm>
          <a:prstGeom prst="rect">
            <a:avLst/>
          </a:prstGeom>
          <a:noFill/>
        </p:spPr>
      </p:pic>
      <p:pic>
        <p:nvPicPr>
          <p:cNvPr id="64545" name="сл4-4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143000" y="0"/>
            <a:ext cx="304800" cy="304800"/>
          </a:xfrm>
          <a:prstGeom prst="rect">
            <a:avLst/>
          </a:prstGeom>
          <a:noFill/>
        </p:spPr>
      </p:pic>
      <p:pic>
        <p:nvPicPr>
          <p:cNvPr id="64546" name="сл4-5.wav">
            <a:hlinkClick r:id="" action="ppaction://media"/>
          </p:cNvPr>
          <p:cNvPicPr>
            <a:picLocks noRot="1" noChangeAspect="1" noChangeArrowheads="1"/>
          </p:cNvPicPr>
          <p:nvPr>
            <a:audioFile r:link="rId5"/>
          </p:nvPr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600200" y="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001" fill="hold"/>
                                        <p:tgtEl>
                                          <p:spTgt spid="645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4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4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5251" fill="hold"/>
                                        <p:tgtEl>
                                          <p:spTgt spid="645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4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4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3751" fill="hold"/>
                                        <p:tgtEl>
                                          <p:spTgt spid="645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4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4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mediacall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4251" fill="hold"/>
                                        <p:tgtEl>
                                          <p:spTgt spid="645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4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4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4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4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mediacall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6251" fill="hold"/>
                                        <p:tgtEl>
                                          <p:spTgt spid="645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2"/>
                </p:tgtEl>
              </p:cMediaNode>
            </p:audio>
            <p:audio>
              <p:cMediaNode showWhenStopped="0">
                <p:cTn id="7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3"/>
                </p:tgtEl>
              </p:cMediaNode>
            </p:audio>
            <p:audio>
              <p:cMediaNode showWhenStopped="0">
                <p:cTn id="7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4"/>
                </p:tgtEl>
              </p:cMediaNode>
            </p:audio>
            <p:audio>
              <p:cMediaNode showWhenStopped="0"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5"/>
                </p:tgtEl>
              </p:cMediaNode>
            </p:audio>
            <p:audio>
              <p:cMediaNode showWhenStopped="0">
                <p:cTn id="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46"/>
                </p:tgtEl>
              </p:cMediaNode>
            </p:audio>
          </p:childTnLst>
        </p:cTn>
      </p:par>
    </p:tnLst>
    <p:bldLst>
      <p:bldP spid="64518" grpId="0" animBg="1"/>
      <p:bldP spid="64522" grpId="0" animBg="1"/>
      <p:bldP spid="64529" grpId="0" animBg="1"/>
      <p:bldP spid="64533" grpId="0" animBg="1"/>
      <p:bldP spid="64540" grpId="0" animBg="1"/>
      <p:bldP spid="645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 descr="c2053"/>
          <p:cNvPicPr>
            <a:picLocks noChangeAspect="1" noChangeArrowheads="1"/>
          </p:cNvPicPr>
          <p:nvPr/>
        </p:nvPicPr>
        <p:blipFill>
          <a:blip r:embed="rId5" cstate="print"/>
          <a:srcRect b="89116"/>
          <a:stretch>
            <a:fillRect/>
          </a:stretch>
        </p:blipFill>
        <p:spPr bwMode="auto">
          <a:xfrm>
            <a:off x="1219200" y="0"/>
            <a:ext cx="6858000" cy="762000"/>
          </a:xfrm>
          <a:prstGeom prst="rect">
            <a:avLst/>
          </a:prstGeom>
          <a:noFill/>
        </p:spPr>
      </p:pic>
      <p:pic>
        <p:nvPicPr>
          <p:cNvPr id="61447" name="Picture 7" descr="c2053"/>
          <p:cNvPicPr>
            <a:picLocks noChangeAspect="1" noChangeArrowheads="1"/>
          </p:cNvPicPr>
          <p:nvPr/>
        </p:nvPicPr>
        <p:blipFill>
          <a:blip r:embed="rId5" cstate="print"/>
          <a:srcRect l="49588" t="11981" r="4007" b="66386"/>
          <a:stretch>
            <a:fillRect/>
          </a:stretch>
        </p:blipFill>
        <p:spPr bwMode="auto">
          <a:xfrm>
            <a:off x="531813" y="992188"/>
            <a:ext cx="8002587" cy="54102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1448" name="Text Box 8"/>
          <p:cNvSpPr txBox="1">
            <a:spLocks noChangeArrowheads="1"/>
          </p:cNvSpPr>
          <p:nvPr/>
        </p:nvSpPr>
        <p:spPr bwMode="auto">
          <a:xfrm>
            <a:off x="2590800" y="1981200"/>
            <a:ext cx="5867400" cy="14636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Движение всех транспортных средств ЗАПРЕЩЕНО во всех направлениях.</a:t>
            </a:r>
          </a:p>
          <a:p>
            <a:pPr algn="ctr">
              <a:spcBef>
                <a:spcPct val="50000"/>
              </a:spcBef>
            </a:pPr>
            <a:r>
              <a:rPr lang="ru-RU" sz="2000" b="1"/>
              <a:t>Пешеходам ЗАПРЕЩЕНО переходить проезжую часть.</a:t>
            </a:r>
          </a:p>
        </p:txBody>
      </p:sp>
      <p:grpSp>
        <p:nvGrpSpPr>
          <p:cNvPr id="61452" name="Group 12"/>
          <p:cNvGrpSpPr>
            <a:grpSpLocks/>
          </p:cNvGrpSpPr>
          <p:nvPr/>
        </p:nvGrpSpPr>
        <p:grpSpPr bwMode="auto">
          <a:xfrm>
            <a:off x="228600" y="990600"/>
            <a:ext cx="8610600" cy="5410200"/>
            <a:chOff x="144" y="624"/>
            <a:chExt cx="5424" cy="3408"/>
          </a:xfrm>
        </p:grpSpPr>
        <p:pic>
          <p:nvPicPr>
            <p:cNvPr id="61449" name="Picture 9" descr="c2053"/>
            <p:cNvPicPr>
              <a:picLocks noChangeAspect="1" noChangeArrowheads="1"/>
            </p:cNvPicPr>
            <p:nvPr/>
          </p:nvPicPr>
          <p:blipFill>
            <a:blip r:embed="rId5" cstate="print"/>
            <a:srcRect t="33742" b="43401"/>
            <a:stretch>
              <a:fillRect/>
            </a:stretch>
          </p:blipFill>
          <p:spPr bwMode="auto">
            <a:xfrm>
              <a:off x="144" y="624"/>
              <a:ext cx="5424" cy="3408"/>
            </a:xfrm>
            <a:prstGeom prst="rect">
              <a:avLst/>
            </a:prstGeom>
            <a:noFill/>
          </p:spPr>
        </p:pic>
        <p:sp>
          <p:nvSpPr>
            <p:cNvPr id="61450" name="Text Box 10"/>
            <p:cNvSpPr txBox="1">
              <a:spLocks noChangeArrowheads="1"/>
            </p:cNvSpPr>
            <p:nvPr/>
          </p:nvSpPr>
          <p:spPr bwMode="auto">
            <a:xfrm>
              <a:off x="912" y="1248"/>
              <a:ext cx="1920" cy="9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 b="1"/>
                <a:t>Со стороны правого и левого бока разрешено движение трамвая прямо, безрельсовым транспортным средствам прямо и направо, пешеходам РАЗРЕШЕНО переходить проезжую часть.</a:t>
              </a:r>
            </a:p>
          </p:txBody>
        </p:sp>
        <p:sp>
          <p:nvSpPr>
            <p:cNvPr id="61451" name="Text Box 11"/>
            <p:cNvSpPr txBox="1">
              <a:spLocks noChangeArrowheads="1"/>
            </p:cNvSpPr>
            <p:nvPr/>
          </p:nvSpPr>
          <p:spPr bwMode="auto">
            <a:xfrm>
              <a:off x="3504" y="1248"/>
              <a:ext cx="1824" cy="7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400" b="1"/>
                <a:t>Со стороны груди и спины движение всех транспортных средств ЗАПРЕЩЕНО. </a:t>
              </a:r>
            </a:p>
            <a:p>
              <a:pPr algn="ctr">
                <a:spcBef>
                  <a:spcPct val="50000"/>
                </a:spcBef>
              </a:pPr>
              <a:r>
                <a:rPr lang="ru-RU" sz="1400" b="1"/>
                <a:t>Пешеходам ЗАПРЕЩЕНО переходить проезжую часть.</a:t>
              </a:r>
            </a:p>
          </p:txBody>
        </p:sp>
      </p:grpSp>
      <p:grpSp>
        <p:nvGrpSpPr>
          <p:cNvPr id="61457" name="Group 17"/>
          <p:cNvGrpSpPr>
            <a:grpSpLocks/>
          </p:cNvGrpSpPr>
          <p:nvPr/>
        </p:nvGrpSpPr>
        <p:grpSpPr bwMode="auto">
          <a:xfrm>
            <a:off x="0" y="838200"/>
            <a:ext cx="9144000" cy="6019800"/>
            <a:chOff x="0" y="528"/>
            <a:chExt cx="5760" cy="3792"/>
          </a:xfrm>
        </p:grpSpPr>
        <p:pic>
          <p:nvPicPr>
            <p:cNvPr id="61446" name="Picture 6" descr="c2053"/>
            <p:cNvPicPr>
              <a:picLocks noChangeAspect="1" noChangeArrowheads="1"/>
            </p:cNvPicPr>
            <p:nvPr/>
          </p:nvPicPr>
          <p:blipFill>
            <a:blip r:embed="rId5" cstate="print"/>
            <a:srcRect t="56673"/>
            <a:stretch>
              <a:fillRect/>
            </a:stretch>
          </p:blipFill>
          <p:spPr bwMode="auto">
            <a:xfrm>
              <a:off x="0" y="528"/>
              <a:ext cx="5760" cy="3792"/>
            </a:xfrm>
            <a:prstGeom prst="rect">
              <a:avLst/>
            </a:prstGeom>
            <a:noFill/>
          </p:spPr>
        </p:pic>
        <p:sp>
          <p:nvSpPr>
            <p:cNvPr id="61453" name="Text Box 13"/>
            <p:cNvSpPr txBox="1">
              <a:spLocks noChangeArrowheads="1"/>
            </p:cNvSpPr>
            <p:nvPr/>
          </p:nvSpPr>
          <p:spPr bwMode="auto">
            <a:xfrm>
              <a:off x="864" y="960"/>
              <a:ext cx="1968" cy="4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/>
                <a:t>Пешеходам РАЗРЕШЕНО переходить проезжую часть ТОЛЬКО за спиной регулировщика.</a:t>
              </a:r>
            </a:p>
          </p:txBody>
        </p:sp>
        <p:sp>
          <p:nvSpPr>
            <p:cNvPr id="61454" name="Text Box 14"/>
            <p:cNvSpPr txBox="1">
              <a:spLocks noChangeArrowheads="1"/>
            </p:cNvSpPr>
            <p:nvPr/>
          </p:nvSpPr>
          <p:spPr bwMode="auto">
            <a:xfrm>
              <a:off x="3552" y="1008"/>
              <a:ext cx="1968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/>
                <a:t>Пешеходам ЗАПРЕЩЕНО переходить проезжую часть.</a:t>
              </a:r>
            </a:p>
          </p:txBody>
        </p:sp>
        <p:sp>
          <p:nvSpPr>
            <p:cNvPr id="61455" name="Text Box 15"/>
            <p:cNvSpPr txBox="1">
              <a:spLocks noChangeArrowheads="1"/>
            </p:cNvSpPr>
            <p:nvPr/>
          </p:nvSpPr>
          <p:spPr bwMode="auto">
            <a:xfrm>
              <a:off x="1056" y="2592"/>
              <a:ext cx="1776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/>
                <a:t>Пешеходам РАЗРЕШЕНО переходить проезжую часть ТОЛЬКО за спиной регулировщика.</a:t>
              </a:r>
            </a:p>
          </p:txBody>
        </p:sp>
        <p:sp>
          <p:nvSpPr>
            <p:cNvPr id="61456" name="Text Box 16"/>
            <p:cNvSpPr txBox="1">
              <a:spLocks noChangeArrowheads="1"/>
            </p:cNvSpPr>
            <p:nvPr/>
          </p:nvSpPr>
          <p:spPr bwMode="auto">
            <a:xfrm>
              <a:off x="3552" y="2640"/>
              <a:ext cx="1968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200" b="1"/>
                <a:t>Пешеходам ЗАПРЕЩЕНО переходить проезжую часть.</a:t>
              </a:r>
            </a:p>
          </p:txBody>
        </p:sp>
      </p:grpSp>
      <p:pic>
        <p:nvPicPr>
          <p:cNvPr id="61458" name="сл5-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04800"/>
            <a:ext cx="304800" cy="304800"/>
          </a:xfrm>
          <a:prstGeom prst="rect">
            <a:avLst/>
          </a:prstGeom>
          <a:noFill/>
        </p:spPr>
      </p:pic>
      <p:pic>
        <p:nvPicPr>
          <p:cNvPr id="61459" name="сл5-2.wav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04800"/>
            <a:ext cx="304800" cy="304800"/>
          </a:xfrm>
          <a:prstGeom prst="rect">
            <a:avLst/>
          </a:prstGeom>
          <a:noFill/>
        </p:spPr>
      </p:pic>
      <p:pic>
        <p:nvPicPr>
          <p:cNvPr id="61460" name="сл5-3.wav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3048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02" fill="hold"/>
                                        <p:tgtEl>
                                          <p:spTgt spid="614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23753" fill="hold"/>
                                        <p:tgtEl>
                                          <p:spTgt spid="614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26253" fill="hold"/>
                                        <p:tgtEl>
                                          <p:spTgt spid="61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8"/>
                </p:tgtEl>
              </p:cMediaNode>
            </p:audio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59"/>
                </p:tgtEl>
              </p:cMediaNode>
            </p:audio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6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533400" y="228600"/>
            <a:ext cx="8153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/>
              <a:t>	</a:t>
            </a:r>
            <a:r>
              <a:rPr lang="ru-RU" sz="2400" dirty="0"/>
              <a:t>Когда ты идешь по улице пешком, то являешься </a:t>
            </a:r>
            <a:r>
              <a:rPr lang="ru-RU" sz="2400" b="1" dirty="0"/>
              <a:t>пешеходом</a:t>
            </a:r>
            <a:r>
              <a:rPr lang="ru-RU" sz="2400" dirty="0"/>
              <a:t>. Ходить по улице тебе разрешается </a:t>
            </a:r>
            <a:r>
              <a:rPr lang="ru-RU" sz="2400" b="1" dirty="0"/>
              <a:t>только по тротуарам</a:t>
            </a:r>
            <a:r>
              <a:rPr lang="ru-RU" sz="2400" dirty="0"/>
              <a:t>, придерживаясь </a:t>
            </a:r>
            <a:r>
              <a:rPr lang="ru-RU" sz="2400" b="1" dirty="0"/>
              <a:t>правой</a:t>
            </a:r>
            <a:r>
              <a:rPr lang="ru-RU" sz="2400" dirty="0"/>
              <a:t> стороны, чтобы не мешать движению встречных пешеходов. Если тротуара нет, </a:t>
            </a:r>
            <a:r>
              <a:rPr lang="ru-RU" sz="2400" b="1" dirty="0"/>
              <a:t>иди навстречу движения</a:t>
            </a:r>
            <a:r>
              <a:rPr lang="ru-RU" sz="2400" dirty="0"/>
              <a:t> </a:t>
            </a:r>
            <a:r>
              <a:rPr lang="ru-RU" sz="2400" b="1" dirty="0"/>
              <a:t>по обочине</a:t>
            </a:r>
            <a:r>
              <a:rPr lang="ru-RU" sz="2400" dirty="0"/>
              <a:t> или краю дороги. Тогда не только водитель видит тебя издали, но и ты видишь приближающуюся машину.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 l="21739" r="1740"/>
          <a:stretch>
            <a:fillRect/>
          </a:stretch>
        </p:blipFill>
        <p:spPr bwMode="auto">
          <a:xfrm>
            <a:off x="3725333" y="3505200"/>
            <a:ext cx="4953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59436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/>
              <a:t>	Для того, чтобы перейти на другую сторону улицы, имеются определенные места и называются они </a:t>
            </a:r>
            <a:r>
              <a:rPr lang="ru-RU" b="1" dirty="0">
                <a:solidFill>
                  <a:srgbClr val="008000"/>
                </a:solidFill>
              </a:rPr>
              <a:t>пешеходными переходами</a:t>
            </a:r>
            <a:r>
              <a:rPr lang="ru-RU" b="1" dirty="0"/>
              <a:t>. Они обозначены дорожными знаками </a:t>
            </a:r>
            <a:r>
              <a:rPr lang="ru-RU" b="1" dirty="0">
                <a:solidFill>
                  <a:srgbClr val="008000"/>
                </a:solidFill>
              </a:rPr>
              <a:t>"Пешеходный переход"</a:t>
            </a:r>
            <a:r>
              <a:rPr lang="ru-RU" b="1" dirty="0"/>
              <a:t> и белыми линиями разметки </a:t>
            </a:r>
            <a:r>
              <a:rPr lang="ru-RU" b="1" dirty="0">
                <a:solidFill>
                  <a:srgbClr val="008000"/>
                </a:solidFill>
              </a:rPr>
              <a:t>"зебра".</a:t>
            </a:r>
            <a:r>
              <a:rPr lang="ru-RU" b="1" dirty="0"/>
              <a:t> Если нет обозначенного пешеходного перехода, ты можешь переходить улицу на перекрестках по линиям тротуаров или обочин.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56326" name="Picture 6" descr="dety_pesh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04800"/>
            <a:ext cx="2667000" cy="1809750"/>
          </a:xfrm>
          <a:prstGeom prst="rect">
            <a:avLst/>
          </a:prstGeom>
          <a:noFill/>
        </p:spPr>
      </p:pic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5105400" y="2514600"/>
            <a:ext cx="381000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/>
              <a:t>	Прежде чем перейти дорогу, убедитесь в полной безопасности. Остановись у края проезжей части, прислушайся, посмотри налево и, если нет машин, дойди до середины проезжей части. Еще раз посмотри направо, и при отсутствии транспорта закончи переход. Дорогу нужно переходить под прямым углом и в местах, где дорога хорошо просматривается в обе стороны.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56328" name="Picture 8" descr="k1006"/>
          <p:cNvPicPr>
            <a:picLocks noChangeAspect="1" noChangeArrowheads="1"/>
          </p:cNvPicPr>
          <p:nvPr/>
        </p:nvPicPr>
        <p:blipFill>
          <a:blip r:embed="rId4" cstate="print"/>
          <a:srcRect t="9709"/>
          <a:stretch>
            <a:fillRect/>
          </a:stretch>
        </p:blipFill>
        <p:spPr bwMode="auto">
          <a:xfrm>
            <a:off x="647700" y="2819400"/>
            <a:ext cx="4152900" cy="3590925"/>
          </a:xfrm>
          <a:prstGeom prst="rect">
            <a:avLst/>
          </a:prstGeom>
          <a:noFill/>
        </p:spPr>
      </p:pic>
      <p:pic>
        <p:nvPicPr>
          <p:cNvPr id="56329" name="средняя школа 5,6,7311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63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329"/>
                </p:tgtEl>
              </p:cMediaNode>
            </p:audio>
          </p:childTnLst>
        </p:cTn>
      </p:par>
    </p:tnLst>
    <p:bldLst>
      <p:bldP spid="563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228600" y="762000"/>
            <a:ext cx="5257800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Если на пешеходном переходе или перекрестке есть светофор, он покажет тебе, когда идти, а когда стоять и ждать. Красный свет для пешеходов - стой, желтый - жди, зеленый - иди. Никогда не переходи улицу на красный свет, даже если машин поблизости нет.</a:t>
            </a:r>
            <a:br>
              <a:rPr lang="ru-RU" sz="2000" b="1"/>
            </a:br>
            <a:r>
              <a:rPr lang="ru-RU" sz="2000" b="1"/>
              <a:t/>
            </a:r>
            <a:br>
              <a:rPr lang="ru-RU" sz="2000" b="1"/>
            </a:br>
            <a:r>
              <a:rPr lang="ru-RU" sz="2000" b="1"/>
              <a:t>Как только загорелся зеленый свет, не "бросайся" с тротуара на дорогу. Бывает, что у машины неисправны тормоза, и она может неожиданно выехать на пешеходный переход. Поэтому переходить дорогу надо спокойно.</a:t>
            </a:r>
            <a:br>
              <a:rPr lang="ru-RU" sz="2000" b="1"/>
            </a:br>
            <a:r>
              <a:rPr lang="ru-RU" sz="2000" b="1"/>
              <a:t/>
            </a:r>
            <a:br>
              <a:rPr lang="ru-RU" sz="2000" b="1"/>
            </a:br>
            <a:r>
              <a:rPr lang="ru-RU" sz="2000" b="1"/>
              <a:t>Переходи, а не перебегай!</a:t>
            </a:r>
            <a:br>
              <a:rPr lang="ru-RU" sz="2000" b="1"/>
            </a:br>
            <a:endParaRPr lang="ru-RU" sz="2000" b="1"/>
          </a:p>
        </p:txBody>
      </p:sp>
      <p:pic>
        <p:nvPicPr>
          <p:cNvPr id="57350" name="Picture 6" descr="dety_pesh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905000"/>
            <a:ext cx="3505200" cy="3124200"/>
          </a:xfrm>
          <a:prstGeom prst="rect">
            <a:avLst/>
          </a:prstGeom>
          <a:noFill/>
        </p:spPr>
      </p:pic>
      <p:pic>
        <p:nvPicPr>
          <p:cNvPr id="57352" name="средняя школа 5,6,7312-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4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73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35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7" name="Picture 5" descr="dety_pesh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3276600" cy="2895600"/>
          </a:xfrm>
          <a:prstGeom prst="rect">
            <a:avLst/>
          </a:prstGeom>
          <a:noFill/>
        </p:spPr>
      </p:pic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3276600" y="228600"/>
            <a:ext cx="5638800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	Умный пешеход никогда не выбежит на дорогу, даже если это место для перехода. Он пойдет спокойно, потому что для водителя выскочивший на дорогу человек - всегда неожиданность, и неизвестно, сумеет ли водитель с этой неожиданностью справиться.</a:t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r>
              <a:rPr lang="ru-RU" b="1"/>
              <a:t>	Опасно играть рядом с дорогой: кататься на велосипеде летом или зимой на санках.</a:t>
            </a:r>
            <a:br>
              <a:rPr lang="ru-RU" b="1"/>
            </a:br>
            <a:r>
              <a:rPr lang="ru-RU" b="1"/>
              <a:t/>
            </a:r>
            <a:br>
              <a:rPr lang="ru-RU" b="1"/>
            </a:br>
            <a:r>
              <a:rPr lang="ru-RU" b="1"/>
              <a:t>	Знай правила безопасности пешеходов, не нарушай их, научись применять в жизни! </a:t>
            </a:r>
          </a:p>
          <a:p>
            <a:pPr>
              <a:spcBef>
                <a:spcPct val="50000"/>
              </a:spcBef>
            </a:pPr>
            <a:endParaRPr lang="ru-RU" b="1"/>
          </a:p>
        </p:txBody>
      </p:sp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1524000" y="4572000"/>
            <a:ext cx="6248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8000"/>
                </a:solidFill>
              </a:rPr>
              <a:t>Главное правило безопасного поведения</a:t>
            </a:r>
            <a:r>
              <a:rPr lang="ru-RU" sz="2000" b="1"/>
              <a:t> - </a:t>
            </a:r>
            <a:r>
              <a:rPr lang="ru-RU" sz="2000" b="1">
                <a:solidFill>
                  <a:srgbClr val="FF3300"/>
                </a:solidFill>
              </a:rPr>
              <a:t>предвидеть опасность</a:t>
            </a:r>
            <a:r>
              <a:rPr lang="ru-RU" sz="2000" b="1"/>
              <a:t>. Замедли шаг, прислушайся, когда подходишь к арке, углу дома - в общем, к любому месту, откуда может неожиданно выехать машина.</a:t>
            </a:r>
            <a:br>
              <a:rPr lang="ru-RU" sz="2000" b="1"/>
            </a:br>
            <a:endParaRPr lang="ru-RU" sz="2000" b="1"/>
          </a:p>
        </p:txBody>
      </p:sp>
      <p:pic>
        <p:nvPicPr>
          <p:cNvPr id="59402" name="средняя школа 5,6,7314-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94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402"/>
                </p:tgtEl>
              </p:cMediaNode>
            </p:audio>
          </p:childTnLst>
        </p:cTn>
      </p:par>
    </p:tnLst>
    <p:bldLst>
      <p:bldP spid="59400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733</TotalTime>
  <Words>628</Words>
  <Application>Microsoft Office PowerPoint</Application>
  <PresentationFormat>Экран (4:3)</PresentationFormat>
  <Paragraphs>80</Paragraphs>
  <Slides>26</Slides>
  <Notes>0</Notes>
  <HiddenSlides>0</HiddenSlides>
  <MMClips>31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Helvetica</vt:lpstr>
      <vt:lpstr>Times New Roman</vt:lpstr>
      <vt:lpstr>Оформление по умолчанию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Правила  дорожного  движения  для  велосипедистов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 помните, что световозвращающие элементы повышают видимость пешеходов на неосвещенной дороге и значительно снижают риск возникновения дорожно-транспортных происшествий с их участием.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111</dc:creator>
  <cp:lastModifiedBy>111</cp:lastModifiedBy>
  <cp:revision>34</cp:revision>
  <cp:lastPrinted>1601-01-01T00:00:00Z</cp:lastPrinted>
  <dcterms:created xsi:type="dcterms:W3CDTF">1601-01-01T00:00:00Z</dcterms:created>
  <dcterms:modified xsi:type="dcterms:W3CDTF">2020-06-25T11:51:40Z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